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11" r:id="rId3"/>
    <p:sldId id="269" r:id="rId4"/>
    <p:sldId id="271" r:id="rId5"/>
    <p:sldId id="270" r:id="rId6"/>
    <p:sldId id="257" r:id="rId7"/>
    <p:sldId id="281" r:id="rId8"/>
    <p:sldId id="282" r:id="rId9"/>
    <p:sldId id="307" r:id="rId10"/>
    <p:sldId id="306" r:id="rId11"/>
    <p:sldId id="272" r:id="rId12"/>
    <p:sldId id="260" r:id="rId13"/>
    <p:sldId id="273" r:id="rId14"/>
    <p:sldId id="274" r:id="rId15"/>
    <p:sldId id="275" r:id="rId16"/>
    <p:sldId id="298" r:id="rId17"/>
    <p:sldId id="263" r:id="rId18"/>
    <p:sldId id="279" r:id="rId19"/>
    <p:sldId id="278" r:id="rId20"/>
    <p:sldId id="261" r:id="rId21"/>
    <p:sldId id="280" r:id="rId22"/>
    <p:sldId id="292" r:id="rId23"/>
    <p:sldId id="30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7"/>
    <p:restoredTop sz="94666"/>
  </p:normalViewPr>
  <p:slideViewPr>
    <p:cSldViewPr snapToGrid="0" snapToObjects="1">
      <p:cViewPr varScale="1">
        <p:scale>
          <a:sx n="70" d="100"/>
          <a:sy n="70" d="100"/>
        </p:scale>
        <p:origin x="184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BA3E5-17EA-C24D-A0DB-9BFD8C81809D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7AC69-42CF-F64A-B112-31320CA4E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7AC69-42CF-F64A-B112-31320CA4E2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FF25-08E9-4D70-BC56-3370AFF98A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7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7AC69-42CF-F64A-B112-31320CA4E2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2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FF25-08E9-4D70-BC56-3370AFF98A8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8EAD-6B92-5B48-927C-B9C1D836C8F5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8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DC3D-548E-0242-A7A0-49D55F817783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3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61EC-5B8B-BD4F-BCAE-178D00D920FD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5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31DD-1FEF-D343-B3EF-24677B0669CE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208-F9EB-3B40-8828-9CD8B5DB4601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7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6D7B-4224-8246-BDD9-EEB8A180B86C}" type="datetime1">
              <a:rPr lang="en-ID" smtClean="0"/>
              <a:t>30/08/18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01F4-8E83-6D4E-A229-CAC6C18E163C}" type="datetime1">
              <a:rPr lang="en-ID" smtClean="0"/>
              <a:t>30/08/18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7DA8D-4C3B-0E4A-B836-88BC11B5C07A}" type="datetime1">
              <a:rPr lang="en-ID" smtClean="0"/>
              <a:t>30/08/18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2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505B-974D-3549-80F1-229EF3452790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EC4D-888D-4E48-96FF-36DA32B75461}" type="datetime1">
              <a:rPr lang="en-ID" smtClean="0"/>
              <a:t>30/08/18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5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5095-B4CA-F443-9E40-8CD399CC3142}" type="datetime1">
              <a:rPr lang="en-ID" smtClean="0"/>
              <a:t>30/08/18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7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8EA3-DA47-7947-A6A3-38D66A6BD26B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FFD6-42EB-1041-AB0F-133C50B3E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open.ac.uk/libraryservices/resource/257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pen.ac.uk/libraryservices/resource/database:257166&amp;f=2879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zproxy.library.uq.edu.au/login?url=http://www.scopus.com/scopus/search/form.ur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.uk/" TargetMode="External"/><Relationship Id="rId2" Type="http://schemas.openxmlformats.org/officeDocument/2006/relationships/hyperlink" Target="http://www.open.ac.uk/libraryservices/resource/25716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open.ac.uk/libraryservices/resource/website:37947&amp;f=2879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766"/>
            <a:ext cx="12192000" cy="6290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66"/>
            <a:ext cx="7269272" cy="1239729"/>
          </a:xfrm>
        </p:spPr>
        <p:txBody>
          <a:bodyPr>
            <a:normAutofit/>
          </a:bodyPr>
          <a:lstStyle/>
          <a:p>
            <a:r>
              <a:rPr lang="en-US" b="1" dirty="0"/>
              <a:t>Literature 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3588" y="5799708"/>
            <a:ext cx="8058411" cy="506499"/>
          </a:xfrm>
        </p:spPr>
        <p:txBody>
          <a:bodyPr>
            <a:normAutofit fontScale="92500"/>
          </a:bodyPr>
          <a:lstStyle/>
          <a:p>
            <a:pPr algn="r"/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Metodologi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Rancangan</a:t>
            </a:r>
            <a:r>
              <a:rPr lang="en-US" b="1" dirty="0"/>
              <a:t> </a:t>
            </a:r>
            <a:r>
              <a:rPr lang="en-US" b="1" dirty="0" err="1"/>
              <a:t>Percobaan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4435255" y="6419127"/>
            <a:ext cx="7756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TPHP-FTP UGM</a:t>
            </a:r>
          </a:p>
        </p:txBody>
      </p:sp>
    </p:spTree>
    <p:extLst>
      <p:ext uri="{BB962C8B-B14F-4D97-AF65-F5344CB8AC3E}">
        <p14:creationId xmlns:p14="http://schemas.microsoft.com/office/powerpoint/2010/main" val="186500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500" y="447041"/>
            <a:ext cx="11388642" cy="58115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0" y="447040"/>
            <a:ext cx="4761782" cy="5824441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108635" y="20035"/>
            <a:ext cx="12031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3"/>
                </a:solidFill>
              </a:rPr>
              <a:t>Widiastuti Setyaningsih																			               widisety.com </a:t>
            </a:r>
          </a:p>
        </p:txBody>
      </p:sp>
      <p:sp>
        <p:nvSpPr>
          <p:cNvPr id="7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418AB3"/>
                </a:solidFill>
              </a:rPr>
              <a:t>Widiastuti</a:t>
            </a:r>
            <a:r>
              <a:rPr lang="en-GB" sz="1400" dirty="0">
                <a:solidFill>
                  <a:srgbClr val="418AB3"/>
                </a:solidFill>
              </a:rPr>
              <a:t> </a:t>
            </a:r>
            <a:r>
              <a:rPr lang="en-GB" sz="1400" dirty="0" err="1">
                <a:solidFill>
                  <a:srgbClr val="418AB3"/>
                </a:solidFill>
              </a:rPr>
              <a:t>Setyaningsih</a:t>
            </a:r>
            <a:r>
              <a:rPr lang="en-GB" sz="1400" dirty="0">
                <a:solidFill>
                  <a:srgbClr val="418AB3"/>
                </a:solidFill>
              </a:rPr>
              <a:t>					                                                                                                                      widisety.com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F594-6736-9142-9226-32D7A34CFEF9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8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Web based methods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440493"/>
            <a:ext cx="10515600" cy="47364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Search for a key article, title or the author in the collection :</a:t>
            </a:r>
          </a:p>
          <a:p>
            <a:r>
              <a:rPr lang="en-US" b="1" dirty="0">
                <a:hlinkClick r:id="rId2" tooltip="This link opens in a new browser window"/>
              </a:rPr>
              <a:t>Web of Science</a:t>
            </a:r>
            <a:endParaRPr lang="en-US" b="1" dirty="0"/>
          </a:p>
          <a:p>
            <a:r>
              <a:rPr lang="en-US" b="1" u="sng" dirty="0"/>
              <a:t>Scopus</a:t>
            </a:r>
            <a:endParaRPr lang="en-US" b="1" dirty="0"/>
          </a:p>
          <a:p>
            <a:r>
              <a:rPr lang="en-US" b="1" dirty="0"/>
              <a:t>Google Scholar</a:t>
            </a:r>
          </a:p>
          <a:p>
            <a:r>
              <a:rPr lang="en-US" dirty="0" err="1"/>
              <a:t>ScienceDirect</a:t>
            </a:r>
            <a:endParaRPr lang="en-US" dirty="0"/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Specific fields :</a:t>
            </a:r>
          </a:p>
          <a:p>
            <a:r>
              <a:rPr lang="en-US" dirty="0"/>
              <a:t>PubMed Central (PMC)</a:t>
            </a:r>
          </a:p>
          <a:p>
            <a:r>
              <a:rPr lang="en-US" dirty="0"/>
              <a:t>Medline</a:t>
            </a:r>
          </a:p>
          <a:p>
            <a:r>
              <a:rPr lang="en-US" dirty="0" err="1"/>
              <a:t>SciFinder</a:t>
            </a:r>
            <a:r>
              <a:rPr lang="en-US" dirty="0"/>
              <a:t> Scholar's Chemical Abstracts</a:t>
            </a:r>
          </a:p>
          <a:p>
            <a:r>
              <a:rPr lang="en-US" dirty="0"/>
              <a:t>JSTOR</a:t>
            </a:r>
          </a:p>
        </p:txBody>
      </p:sp>
      <p:pic>
        <p:nvPicPr>
          <p:cNvPr id="5" name="Imagen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664" y="4393982"/>
            <a:ext cx="3623881" cy="673052"/>
          </a:xfrm>
          <a:prstGeom prst="rect">
            <a:avLst/>
          </a:prstGeom>
        </p:spPr>
      </p:pic>
      <p:pic>
        <p:nvPicPr>
          <p:cNvPr id="6" name="Imagen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6008" y="2449714"/>
            <a:ext cx="2059710" cy="887259"/>
          </a:xfrm>
          <a:prstGeom prst="rect">
            <a:avLst/>
          </a:prstGeom>
        </p:spPr>
      </p:pic>
      <p:pic>
        <p:nvPicPr>
          <p:cNvPr id="7" name="Imagen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90" y="5285087"/>
            <a:ext cx="3648546" cy="880316"/>
          </a:xfrm>
          <a:prstGeom prst="rect">
            <a:avLst/>
          </a:prstGeom>
        </p:spPr>
      </p:pic>
      <p:pic>
        <p:nvPicPr>
          <p:cNvPr id="8" name="Imagen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7664" y="1723444"/>
            <a:ext cx="3516398" cy="671473"/>
          </a:xfrm>
          <a:prstGeom prst="rect">
            <a:avLst/>
          </a:prstGeom>
        </p:spPr>
      </p:pic>
      <p:pic>
        <p:nvPicPr>
          <p:cNvPr id="9" name="Imagen 2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6921" y="3412132"/>
            <a:ext cx="2589650" cy="9672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BE50-0FD2-2943-8AB9-35138A6015A4}" type="datetime1">
              <a:rPr lang="en-ID" smtClean="0"/>
              <a:t>30/08/18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256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Access </a:t>
            </a:r>
            <a:r>
              <a:rPr lang="en-US" u="sng" dirty="0">
                <a:hlinkClick r:id="rId2"/>
              </a:rPr>
              <a:t>Web of Science</a:t>
            </a:r>
            <a:r>
              <a:rPr lang="en-US" u="sng" dirty="0"/>
              <a:t> (</a:t>
            </a:r>
            <a:r>
              <a:rPr lang="en-US" dirty="0" err="1"/>
              <a:t>www.webofknowledge.com</a:t>
            </a:r>
            <a:r>
              <a:rPr lang="en-US" dirty="0"/>
              <a:t>/).</a:t>
            </a:r>
          </a:p>
          <a:p>
            <a:r>
              <a:rPr lang="en-US" dirty="0"/>
              <a:t>Selected </a:t>
            </a:r>
            <a:r>
              <a:rPr lang="en-US" b="1" dirty="0"/>
              <a:t>‘basic Search’.</a:t>
            </a:r>
          </a:p>
          <a:p>
            <a:r>
              <a:rPr lang="en-US" dirty="0"/>
              <a:t>Enter </a:t>
            </a:r>
            <a:r>
              <a:rPr lang="en-US" b="1" dirty="0"/>
              <a:t>the name of your topic </a:t>
            </a:r>
            <a:r>
              <a:rPr lang="en-US" dirty="0"/>
              <a:t>(example : pomegranate </a:t>
            </a:r>
            <a:r>
              <a:rPr lang="en-US" dirty="0" err="1"/>
              <a:t>nutraceutical</a:t>
            </a:r>
            <a:r>
              <a:rPr lang="en-US" dirty="0"/>
              <a:t>)</a:t>
            </a:r>
          </a:p>
          <a:p>
            <a:r>
              <a:rPr lang="en-US" dirty="0"/>
              <a:t>Select </a:t>
            </a:r>
            <a:r>
              <a:rPr lang="en-US" b="1" dirty="0"/>
              <a:t>Search</a:t>
            </a:r>
            <a:r>
              <a:rPr lang="en-US" dirty="0"/>
              <a:t>.</a:t>
            </a:r>
          </a:p>
          <a:p>
            <a:r>
              <a:rPr lang="en-US" dirty="0"/>
              <a:t>The system responds with a list of the articles, reviews, books and papers in the database.</a:t>
            </a:r>
          </a:p>
          <a:p>
            <a:r>
              <a:rPr lang="en-US" dirty="0"/>
              <a:t>Select the entries that correspond to your target</a:t>
            </a:r>
          </a:p>
          <a:p>
            <a:r>
              <a:rPr lang="en-US" dirty="0"/>
              <a:t>Have a look at the articles in the results list and use the mark feature to save them in a list of useful references.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9BB7D-9D31-C148-8FC8-E7EB835EB555}" type="datetime1">
              <a:rPr lang="en-ID" smtClean="0"/>
              <a:t>30/08/18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12</a:t>
            </a:fld>
            <a:endParaRPr lang="en-US"/>
          </a:p>
        </p:txBody>
      </p:sp>
      <p:pic>
        <p:nvPicPr>
          <p:cNvPr id="7" name="Imagen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572561"/>
            <a:ext cx="3516398" cy="67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2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77" y="176369"/>
            <a:ext cx="10723323" cy="624610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726510" y="3144033"/>
            <a:ext cx="5185775" cy="601249"/>
          </a:xfrm>
          <a:prstGeom prst="frame">
            <a:avLst>
              <a:gd name="adj1" fmla="val 4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6F4E-5CCC-A643-9D6B-97F7DCF391E6}" type="datetime1">
              <a:rPr lang="en-ID" smtClean="0"/>
              <a:t>30/08/18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4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05" y="1213946"/>
            <a:ext cx="11802764" cy="4919392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AB12B-F1F2-584D-BF34-23DC07A7D48C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97" y="225728"/>
            <a:ext cx="10344806" cy="594742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D1B8-33FE-5C47-AE37-3F3578E7537B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0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for learning</a:t>
            </a:r>
            <a:br>
              <a:rPr lang="en-US" dirty="0"/>
            </a:br>
            <a:r>
              <a:rPr lang="en-US" sz="2200" b="1" dirty="0"/>
              <a:t>https://</a:t>
            </a:r>
            <a:r>
              <a:rPr lang="en-US" sz="2200" b="1" dirty="0" err="1"/>
              <a:t>www.youtube.com</a:t>
            </a:r>
            <a:r>
              <a:rPr lang="en-US" sz="2200" b="1" dirty="0"/>
              <a:t>/</a:t>
            </a:r>
            <a:r>
              <a:rPr lang="en-US" sz="2200" b="1" dirty="0" err="1"/>
              <a:t>watch?v</a:t>
            </a:r>
            <a:r>
              <a:rPr lang="en-US" sz="2200" b="1" dirty="0"/>
              <a:t>=wsgo4BYp4So</a:t>
            </a:r>
            <a:br>
              <a:rPr lang="en-US" sz="2200" b="1" dirty="0"/>
            </a:b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E6770-E21C-D745-BF4D-AABDDB500B78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7319"/>
            <a:ext cx="10515600" cy="1368512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Scopus</a:t>
            </a:r>
            <a:r>
              <a:rPr lang="en-US" dirty="0"/>
              <a:t> will find citations in major journals and scholarly </a:t>
            </a:r>
            <a:r>
              <a:rPr lang="en-US"/>
              <a:t>websites.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tutorials.scopus.com</a:t>
            </a:r>
            <a:r>
              <a:rPr lang="en-US" dirty="0"/>
              <a:t>/EN/</a:t>
            </a:r>
            <a:r>
              <a:rPr lang="en-US" dirty="0" err="1"/>
              <a:t>BasicSearch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330" y="2592936"/>
            <a:ext cx="8818325" cy="39159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3426-48C3-5E4F-9906-CFA62F625C86}" type="datetime1">
              <a:rPr lang="en-ID" smtClean="0"/>
              <a:t>30/08/18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17</a:t>
            </a:fld>
            <a:endParaRPr lang="en-US"/>
          </a:p>
        </p:txBody>
      </p:sp>
      <p:pic>
        <p:nvPicPr>
          <p:cNvPr id="8" name="Imagen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37421"/>
            <a:ext cx="2059710" cy="8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9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16" y="551454"/>
            <a:ext cx="11797277" cy="5625510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DFC6-B81E-5443-9D57-D3DC52A27003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40" y="283586"/>
            <a:ext cx="11168241" cy="6098329"/>
          </a:xfr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D004-539B-2F4D-8AB5-A8116DFFBFF2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8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34" y="926926"/>
            <a:ext cx="5838173" cy="577613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Phenomena (part 1)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A literature search?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Step by step for literature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Web based method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  <a:hlinkClick r:id="rId2" tooltip="This link opens in a new browser wind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 of Science</a:t>
            </a:r>
            <a:endParaRPr lang="en-US" b="1" u="sng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Scopus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Scholar</a:t>
            </a:r>
            <a:endParaRPr lang="en-US" b="1" u="sng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err="1"/>
              <a:t>Citation</a:t>
            </a:r>
            <a:r>
              <a:rPr lang="id-ID" dirty="0"/>
              <a:t>? (</a:t>
            </a:r>
            <a:r>
              <a:rPr lang="id-ID" dirty="0" err="1"/>
              <a:t>part</a:t>
            </a:r>
            <a:r>
              <a:rPr lang="id-ID" dirty="0"/>
              <a:t> 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quick guide to referencing 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Systems for referencing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Citation Style</a:t>
            </a:r>
          </a:p>
          <a:p>
            <a:pPr lvl="1"/>
            <a:r>
              <a:rPr lang="en-US" dirty="0"/>
              <a:t>APA (American </a:t>
            </a:r>
            <a:r>
              <a:rPr lang="en-US" dirty="0" err="1"/>
              <a:t>Psycological</a:t>
            </a:r>
            <a:r>
              <a:rPr lang="en-US" dirty="0"/>
              <a:t> Association)</a:t>
            </a:r>
          </a:p>
          <a:p>
            <a:pPr lvl="1"/>
            <a:r>
              <a:rPr lang="en-US" dirty="0"/>
              <a:t>Harvard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Reference management software</a:t>
            </a:r>
          </a:p>
          <a:p>
            <a:pPr lvl="1"/>
            <a:r>
              <a:rPr lang="en-US" dirty="0" err="1"/>
              <a:t>Mendeley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check plagiarism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0832" y="125260"/>
            <a:ext cx="2460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/>
              <a:t>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DAA8-D669-2241-A638-5756C3FBD50D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2</a:t>
            </a:fld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8C934BF-2E78-6447-84CF-53C76F56E87E}"/>
              </a:ext>
            </a:extLst>
          </p:cNvPr>
          <p:cNvSpPr/>
          <p:nvPr/>
        </p:nvSpPr>
        <p:spPr>
          <a:xfrm>
            <a:off x="647700" y="810921"/>
            <a:ext cx="5448300" cy="2452979"/>
          </a:xfrm>
          <a:prstGeom prst="frame">
            <a:avLst>
              <a:gd name="adj1" fmla="val 5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00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05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 to </a:t>
            </a:r>
            <a:r>
              <a:rPr lang="en-US" u="sng" dirty="0">
                <a:hlinkClick r:id="rId2"/>
              </a:rPr>
              <a:t>Google Scholar</a:t>
            </a:r>
            <a:r>
              <a:rPr lang="en-US" u="sng" dirty="0"/>
              <a:t> (https://</a:t>
            </a:r>
            <a:r>
              <a:rPr lang="en-US" u="sng" dirty="0" err="1"/>
              <a:t>scholar.google.com</a:t>
            </a:r>
            <a:r>
              <a:rPr lang="en-US" u="sng" dirty="0"/>
              <a:t>/)</a:t>
            </a:r>
            <a:r>
              <a:rPr lang="en-US" dirty="0"/>
              <a:t>.</a:t>
            </a:r>
          </a:p>
          <a:p>
            <a:r>
              <a:rPr lang="en-US" dirty="0"/>
              <a:t>Search for the text you are interested in.</a:t>
            </a:r>
          </a:p>
          <a:p>
            <a:r>
              <a:rPr lang="en-US" dirty="0"/>
              <a:t>Have a look at the texts in the results list.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A31D-4B26-2F48-A714-74025973D65E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20</a:t>
            </a:fld>
            <a:endParaRPr lang="en-US"/>
          </a:p>
        </p:txBody>
      </p:sp>
      <p:pic>
        <p:nvPicPr>
          <p:cNvPr id="7" name="Imagen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43264"/>
            <a:ext cx="2589650" cy="9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7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88731"/>
            <a:ext cx="10513675" cy="588053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BCB9-7BB2-3C4A-B087-4FEFB377CD99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To find reputable journals, look for those listed in one or more of the following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971040"/>
            <a:ext cx="9720073" cy="4490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Lists produced by associations where only reputable journals are selected for listing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i="1" dirty="0"/>
              <a:t>Directory of Open Access Journals </a:t>
            </a:r>
            <a:r>
              <a:rPr lang="en-GB" dirty="0"/>
              <a:t>(DOAJ) -An online directory that indexes quality open </a:t>
            </a:r>
            <a:r>
              <a:rPr lang="en-GB" dirty="0" err="1"/>
              <a:t>access,peer</a:t>
            </a:r>
            <a:r>
              <a:rPr lang="en-GB" dirty="0"/>
              <a:t>-reviewed journals http://doaj.org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i="1" dirty="0"/>
              <a:t>Journal Guide </a:t>
            </a:r>
            <a:r>
              <a:rPr lang="en-GB" dirty="0"/>
              <a:t>-Journal lists that can be sorted bydisciplinehttps://www.journalguide.com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i="1" dirty="0"/>
              <a:t>Ulrich’s Web Global Serials Directory </a:t>
            </a:r>
            <a:r>
              <a:rPr lang="en-GB" dirty="0"/>
              <a:t>-Can be limited to peer-reviewed journals(open access or subscription–based)http://www.ulrichsweb.com/ulrichsweb/faqs.asp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 </a:t>
            </a:r>
            <a:r>
              <a:rPr lang="en-GB" i="1" dirty="0"/>
              <a:t>Web of Science Journal Citation Reports </a:t>
            </a:r>
            <a:r>
              <a:rPr lang="en-GB" dirty="0"/>
              <a:t>-A multidisciplinary index to journals with impact factorshttp://thomsonreuters.com/journal-citation-reports/</a:t>
            </a:r>
          </a:p>
          <a:p>
            <a:pPr marL="457200" indent="-457200">
              <a:buFont typeface="+mj-lt"/>
              <a:buAutoNum type="arabicPeriod"/>
            </a:pPr>
            <a:r>
              <a:rPr lang="en-GB" i="1" dirty="0"/>
              <a:t>Scopus </a:t>
            </a:r>
            <a:r>
              <a:rPr lang="en-GB" dirty="0"/>
              <a:t>–An abstract and citation database including benchmarking and analytical tools that </a:t>
            </a:r>
            <a:r>
              <a:rPr lang="en-GB" dirty="0" err="1"/>
              <a:t>allowresearchersand</a:t>
            </a:r>
            <a:r>
              <a:rPr lang="en-GB" dirty="0"/>
              <a:t> librarians better compare and evaluate journals http://www.elsevier.com/online-tools/scopus</a:t>
            </a:r>
          </a:p>
          <a:p>
            <a:endParaRPr lang="en-GB" dirty="0"/>
          </a:p>
        </p:txBody>
      </p:sp>
      <p:sp>
        <p:nvSpPr>
          <p:cNvPr id="4" name="CuadroTexto 4"/>
          <p:cNvSpPr txBox="1"/>
          <p:nvPr/>
        </p:nvSpPr>
        <p:spPr>
          <a:xfrm>
            <a:off x="150103" y="6574499"/>
            <a:ext cx="11955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418AB3"/>
                </a:solidFill>
              </a:rPr>
              <a:t>Widiastuti Setyaningsih					                                                                                                                      widisety.com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88FF-8285-7845-A06C-D6638AD9200D}" type="datetime1">
              <a:rPr lang="en-ID" smtClean="0"/>
              <a:t>30/08/18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</p:spTree>
    <p:extLst>
      <p:ext uri="{BB962C8B-B14F-4D97-AF65-F5344CB8AC3E}">
        <p14:creationId xmlns:p14="http://schemas.microsoft.com/office/powerpoint/2010/main" val="1476717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62B6-165F-AB4C-8077-6E0526F1E867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18924"/>
            <a:ext cx="10493265" cy="58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2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465"/>
            <a:ext cx="10515600" cy="1325563"/>
          </a:xfrm>
        </p:spPr>
        <p:txBody>
          <a:bodyPr/>
          <a:lstStyle/>
          <a:p>
            <a:r>
              <a:rPr lang="en-US" b="1" dirty="0"/>
              <a:t>Phenomena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257"/>
            <a:ext cx="10515600" cy="504798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 phenomenon</a:t>
            </a:r>
            <a:r>
              <a:rPr lang="en-US" dirty="0"/>
              <a:t> (plural, </a:t>
            </a:r>
            <a:r>
              <a:rPr lang="en-US" i="1" dirty="0"/>
              <a:t>phenomena</a:t>
            </a:r>
            <a:r>
              <a:rPr lang="en-US" dirty="0"/>
              <a:t>) is a general result that has been observed reliably in systematic empirical research. It is an established answer to a research question</a:t>
            </a:r>
          </a:p>
          <a:p>
            <a:r>
              <a:rPr lang="en-US" b="1" dirty="0"/>
              <a:t>Empirical research</a:t>
            </a:r>
            <a:r>
              <a:rPr lang="en-US" dirty="0"/>
              <a:t> is based on observed and measured phenomena and derives knowledge from actual experience rather than from theory or belief. </a:t>
            </a:r>
          </a:p>
          <a:p>
            <a:r>
              <a:rPr lang="en-US" dirty="0"/>
              <a:t>Phenomena are often given names by their discoverers or other researchers, and these names can catch on and become widely known. 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 err="1"/>
              <a:t>Nutraceuticals</a:t>
            </a:r>
            <a:endParaRPr lang="en-US" b="1" dirty="0"/>
          </a:p>
          <a:p>
            <a:pPr marL="0" indent="0">
              <a:buNone/>
            </a:pPr>
            <a:r>
              <a:rPr lang="en-US" dirty="0" err="1"/>
              <a:t>Nutraceuticals</a:t>
            </a:r>
            <a:r>
              <a:rPr lang="en-US" dirty="0"/>
              <a:t> have been used in prevention and treatment of diseases, like coronary heart disease, diabetes, cancer, and other chronic diseases, because they exerted antitumor, antioxidant, and </a:t>
            </a:r>
            <a:r>
              <a:rPr lang="en-US" dirty="0" err="1"/>
              <a:t>antiinflammatory</a:t>
            </a:r>
            <a:r>
              <a:rPr lang="en-US" dirty="0"/>
              <a:t> properties.</a:t>
            </a:r>
          </a:p>
          <a:p>
            <a:pPr marL="0" indent="0">
              <a:buNone/>
            </a:pPr>
            <a:r>
              <a:rPr lang="en-US" dirty="0"/>
              <a:t>Example : Pomegranate health effects against cardiovascular disease, diabetes, and prostate cancer have been reported from human clinical trials.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2"/>
            </a:pPr>
            <a:r>
              <a:rPr lang="en-US" b="1" dirty="0"/>
              <a:t>GM food technology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GM plants and animals are used to enhance taste, shell life, nutrition and quality of food. </a:t>
            </a:r>
          </a:p>
          <a:p>
            <a:pPr marL="0" indent="0">
              <a:buNone/>
            </a:pPr>
            <a:r>
              <a:rPr lang="en-US" dirty="0"/>
              <a:t>Example : the GM soy beans by Monsanto to resist the herbicide.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FE243-9625-1447-9B8B-0A722F4AD422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5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18" y="680187"/>
            <a:ext cx="3746201" cy="5434146"/>
          </a:xfrm>
        </p:spPr>
      </p:pic>
      <p:sp>
        <p:nvSpPr>
          <p:cNvPr id="6" name="Rectangle 5"/>
          <p:cNvSpPr/>
          <p:nvPr/>
        </p:nvSpPr>
        <p:spPr>
          <a:xfrm>
            <a:off x="5657589" y="33856"/>
            <a:ext cx="4851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www.annualreviews.org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/pdf/10.1146/annurev-food-030810-153709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1900" y="964504"/>
            <a:ext cx="4767086" cy="135536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7309-5696-274A-9AA8-834F96505552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F7203-8B49-F845-829E-19AC3254E1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5762" y="2446682"/>
            <a:ext cx="7219361" cy="37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50" y="560234"/>
            <a:ext cx="5444941" cy="36557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707" y="2425701"/>
            <a:ext cx="6016679" cy="3981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3633" y="0"/>
            <a:ext cx="5699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/articles/PMC3791249/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7707" y="2049897"/>
            <a:ext cx="5382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pubs.acs.org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/pdf/10.1021/acs.jafc.7b03844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8D78-991A-C749-9893-EAD3036F26B0}" type="datetime1">
              <a:rPr lang="en-ID" smtClean="0"/>
              <a:t>30/08/18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 literature search?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8014" y="1453730"/>
            <a:ext cx="8342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Literature search is a </a:t>
            </a:r>
            <a:r>
              <a:rPr lang="en-US" sz="2000" b="1" dirty="0"/>
              <a:t>systematic </a:t>
            </a:r>
            <a:r>
              <a:rPr lang="en-US" sz="2000" dirty="0"/>
              <a:t>and </a:t>
            </a:r>
            <a:r>
              <a:rPr lang="en-US" sz="2000" b="1" dirty="0"/>
              <a:t>well-</a:t>
            </a:r>
            <a:r>
              <a:rPr lang="en-US" sz="2000" b="1" dirty="0" err="1"/>
              <a:t>organised</a:t>
            </a:r>
            <a:r>
              <a:rPr lang="en-US" sz="2000" b="1" dirty="0"/>
              <a:t> search </a:t>
            </a:r>
            <a:r>
              <a:rPr lang="en-US" sz="2000" dirty="0"/>
              <a:t>from the already published data to identify a breadth of good quality references on a specific topic.</a:t>
            </a:r>
          </a:p>
          <a:p>
            <a:endParaRPr lang="en-US" sz="2000" dirty="0"/>
          </a:p>
          <a:p>
            <a:r>
              <a:rPr lang="en-US" sz="2000" dirty="0"/>
              <a:t>The main purpose :</a:t>
            </a:r>
          </a:p>
          <a:p>
            <a:r>
              <a:rPr lang="en-US" sz="2000" dirty="0"/>
              <a:t>to </a:t>
            </a:r>
            <a:r>
              <a:rPr lang="en-US" sz="2000" b="1" dirty="0"/>
              <a:t>formulate a research question </a:t>
            </a:r>
            <a:r>
              <a:rPr lang="en-US" sz="2000" dirty="0"/>
              <a:t>by evaluating the available literature with an eye on gaps still amenable to further research.</a:t>
            </a:r>
          </a:p>
          <a:p>
            <a:endParaRPr lang="en-US" sz="2000" dirty="0"/>
          </a:p>
          <a:p>
            <a:r>
              <a:rPr lang="en-US" sz="2000" dirty="0"/>
              <a:t>Literature search is done to identify :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appropriate methodology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design of the study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population sampled and sampling methods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methods of measuring concepts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techniques of analysis</a:t>
            </a:r>
          </a:p>
          <a:p>
            <a:endParaRPr lang="en-US" sz="2000" dirty="0"/>
          </a:p>
          <a:p>
            <a:pPr algn="r"/>
            <a:r>
              <a:rPr lang="en-US" sz="2000" dirty="0"/>
              <a:t>(Grewal </a:t>
            </a:r>
            <a:r>
              <a:rPr lang="en-US" sz="2000" i="1" dirty="0"/>
              <a:t>et al., </a:t>
            </a:r>
            <a:r>
              <a:rPr lang="en-US" sz="2000" dirty="0"/>
              <a:t>2016)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AED8-9BD1-8D45-A6A6-F17B0CAA7E2B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586" y="3235061"/>
            <a:ext cx="3055662" cy="2026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3586" y="1583530"/>
            <a:ext cx="3055662" cy="130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49"/>
            <a:ext cx="10515600" cy="1325563"/>
          </a:xfrm>
        </p:spPr>
        <p:txBody>
          <a:bodyPr/>
          <a:lstStyle/>
          <a:p>
            <a:r>
              <a:rPr lang="en-US" b="1" dirty="0"/>
              <a:t>Step by step for literature 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697" y="1100406"/>
            <a:ext cx="10392103" cy="57170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b="1" dirty="0"/>
              <a:t>keywords</a:t>
            </a:r>
            <a:r>
              <a:rPr lang="en-US" dirty="0"/>
              <a:t> and use them to search articles from library and internet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 </a:t>
            </a:r>
            <a:r>
              <a:rPr lang="en-US" b="1" dirty="0"/>
              <a:t>several databases </a:t>
            </a:r>
            <a:r>
              <a:rPr lang="en-US" dirty="0"/>
              <a:t>to search articles related to your topic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b="1" dirty="0"/>
              <a:t>thesaurus </a:t>
            </a:r>
            <a:r>
              <a:rPr lang="en-US" dirty="0"/>
              <a:t>to identify terms to locate your 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an article that is </a:t>
            </a:r>
            <a:r>
              <a:rPr lang="en-US" b="1" dirty="0"/>
              <a:t>similar to your topic</a:t>
            </a:r>
            <a:r>
              <a:rPr lang="en-US" dirty="0"/>
              <a:t>; then look at the terms used to describe it, and use them for your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databases that provide </a:t>
            </a:r>
            <a:r>
              <a:rPr lang="en-US" b="1" dirty="0"/>
              <a:t>full-text articles </a:t>
            </a:r>
            <a:r>
              <a:rPr lang="en-US" dirty="0"/>
              <a:t>(free through academic libraries, Internet or for a fee) </a:t>
            </a:r>
            <a:r>
              <a:rPr lang="en-US" b="1" dirty="0"/>
              <a:t>as much as possible </a:t>
            </a:r>
            <a:r>
              <a:rPr lang="en-US" dirty="0"/>
              <a:t>so that you can save time searching for your 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you are examining a topic for the first time and unaware of the research on it, start with </a:t>
            </a:r>
            <a:r>
              <a:rPr lang="en-US" b="1" dirty="0"/>
              <a:t>broad syntheses </a:t>
            </a:r>
            <a:r>
              <a:rPr lang="en-US" dirty="0"/>
              <a:t>of the literature, such as </a:t>
            </a:r>
            <a:r>
              <a:rPr lang="en-US" b="1" dirty="0"/>
              <a:t>overviews, summaries </a:t>
            </a:r>
            <a:r>
              <a:rPr lang="en-US" dirty="0"/>
              <a:t>of the literature on your topic or review articles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3E7F-0E8B-B048-AC3D-4126D89CE4F4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6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5"/>
            <a:ext cx="10515600" cy="1325563"/>
          </a:xfrm>
        </p:spPr>
        <p:txBody>
          <a:bodyPr/>
          <a:lstStyle/>
          <a:p>
            <a:r>
              <a:rPr lang="en-US" dirty="0"/>
              <a:t>Continued..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5476"/>
            <a:ext cx="10181897" cy="493148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b="1" dirty="0"/>
              <a:t>Start</a:t>
            </a:r>
            <a:r>
              <a:rPr lang="en-US" dirty="0"/>
              <a:t> with the </a:t>
            </a:r>
            <a:r>
              <a:rPr lang="en-US" b="1" dirty="0"/>
              <a:t>most recent issues of the journals</a:t>
            </a:r>
            <a:r>
              <a:rPr lang="en-US" dirty="0"/>
              <a:t>, and look for studies about your topic and </a:t>
            </a:r>
            <a:r>
              <a:rPr lang="en-US" b="1" dirty="0"/>
              <a:t>then work backward in time</a:t>
            </a:r>
            <a:r>
              <a:rPr lang="en-US" dirty="0"/>
              <a:t>. Follow-up on references at the end of the articles for more sources to examine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b="1" dirty="0"/>
              <a:t>Refer books </a:t>
            </a:r>
            <a:r>
              <a:rPr lang="en-US" dirty="0"/>
              <a:t>on a single topic by a single author or group of authors or books that contain chapters written by different authors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Next look for </a:t>
            </a:r>
            <a:r>
              <a:rPr lang="en-US" b="1" dirty="0"/>
              <a:t>recent conference papers</a:t>
            </a:r>
            <a:r>
              <a:rPr lang="en-US" dirty="0"/>
              <a:t>. Often, conference papers report the </a:t>
            </a:r>
            <a:r>
              <a:rPr lang="en-US" b="1" dirty="0"/>
              <a:t>latest research developments</a:t>
            </a:r>
            <a:r>
              <a:rPr lang="en-US" dirty="0"/>
              <a:t>. Contact authors of pertinent studies. Write or phone them, asking if they know of studies related to your area of interest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/>
              <a:t>The easy access and ability to capture entire articles from the web make it attractive. However, check these articles carefully for </a:t>
            </a:r>
            <a:r>
              <a:rPr lang="en-US" b="1" dirty="0"/>
              <a:t>authenticity and quality</a:t>
            </a:r>
            <a:r>
              <a:rPr lang="en-US" dirty="0"/>
              <a:t> and be cautious about whether they represent systematic research.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57044" y="5992297"/>
            <a:ext cx="2190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(Creswell, 2014)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5202-DDC6-F748-B383-83FFFF7997A2}" type="datetime1">
              <a:rPr lang="en-ID" smtClean="0"/>
              <a:t>30/08/18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171"/>
            <a:ext cx="10515600" cy="1325563"/>
          </a:xfrm>
        </p:spPr>
        <p:txBody>
          <a:bodyPr/>
          <a:lstStyle/>
          <a:p>
            <a:r>
              <a:rPr lang="en-US" b="1" dirty="0"/>
              <a:t>http://</a:t>
            </a:r>
            <a:r>
              <a:rPr lang="en-US" b="1" dirty="0" err="1"/>
              <a:t>lib.ugm.ac.id</a:t>
            </a:r>
            <a:r>
              <a:rPr lang="en-US" b="1" dirty="0"/>
              <a:t>/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537" y="1266033"/>
            <a:ext cx="7859663" cy="48163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EA38F-2D96-7844-8EA7-5B03080D82E6}" type="datetime1">
              <a:rPr lang="en-ID" smtClean="0"/>
              <a:t>30/08/18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Lucia Dhiantika Witasari_dhiantika.staff.ugm.ac.id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FFD6-42EB-1041-AB0F-133C50B3E8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1023</Words>
  <Application>Microsoft Macintosh PowerPoint</Application>
  <PresentationFormat>Widescreen</PresentationFormat>
  <Paragraphs>169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Literature search</vt:lpstr>
      <vt:lpstr>PowerPoint Presentation</vt:lpstr>
      <vt:lpstr>Phenomena</vt:lpstr>
      <vt:lpstr>PowerPoint Presentation</vt:lpstr>
      <vt:lpstr>PowerPoint Presentation</vt:lpstr>
      <vt:lpstr>A literature search?</vt:lpstr>
      <vt:lpstr>Step by step for literature search </vt:lpstr>
      <vt:lpstr>Continued..</vt:lpstr>
      <vt:lpstr>http://lib.ugm.ac.id/</vt:lpstr>
      <vt:lpstr>PowerPoint Presentation</vt:lpstr>
      <vt:lpstr>Web based methods</vt:lpstr>
      <vt:lpstr>PowerPoint Presentation</vt:lpstr>
      <vt:lpstr>PowerPoint Presentation</vt:lpstr>
      <vt:lpstr>PowerPoint Presentation</vt:lpstr>
      <vt:lpstr>PowerPoint Presentation</vt:lpstr>
      <vt:lpstr>Video for learning https://www.youtube.com/watch?v=wsgo4BYp4So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find reputable journals, look for those listed in one or more of the following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 Witasari</dc:creator>
  <cp:lastModifiedBy>Microsoft Office User</cp:lastModifiedBy>
  <cp:revision>137</cp:revision>
  <cp:lastPrinted>2018-08-30T04:28:31Z</cp:lastPrinted>
  <dcterms:created xsi:type="dcterms:W3CDTF">2018-08-24T05:10:05Z</dcterms:created>
  <dcterms:modified xsi:type="dcterms:W3CDTF">2018-08-30T04:57:13Z</dcterms:modified>
</cp:coreProperties>
</file>