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56" r:id="rId2"/>
    <p:sldId id="265" r:id="rId3"/>
    <p:sldId id="283" r:id="rId4"/>
    <p:sldId id="287" r:id="rId5"/>
    <p:sldId id="308" r:id="rId6"/>
    <p:sldId id="267" r:id="rId7"/>
    <p:sldId id="266" r:id="rId8"/>
    <p:sldId id="300" r:id="rId9"/>
    <p:sldId id="299" r:id="rId10"/>
    <p:sldId id="284" r:id="rId11"/>
    <p:sldId id="295" r:id="rId12"/>
    <p:sldId id="294" r:id="rId13"/>
    <p:sldId id="297" r:id="rId14"/>
    <p:sldId id="296" r:id="rId15"/>
    <p:sldId id="301" r:id="rId16"/>
    <p:sldId id="302" r:id="rId17"/>
    <p:sldId id="285" r:id="rId18"/>
    <p:sldId id="289" r:id="rId19"/>
    <p:sldId id="288" r:id="rId20"/>
    <p:sldId id="290" r:id="rId21"/>
    <p:sldId id="303" r:id="rId22"/>
    <p:sldId id="309" r:id="rId23"/>
    <p:sldId id="286" r:id="rId24"/>
    <p:sldId id="268" r:id="rId25"/>
    <p:sldId id="304" r:id="rId26"/>
    <p:sldId id="262" r:id="rId27"/>
    <p:sldId id="310" r:id="rId28"/>
    <p:sldId id="3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7"/>
    <p:restoredTop sz="94666"/>
  </p:normalViewPr>
  <p:slideViewPr>
    <p:cSldViewPr snapToGrid="0" snapToObjects="1">
      <p:cViewPr varScale="1">
        <p:scale>
          <a:sx n="70" d="100"/>
          <a:sy n="70" d="100"/>
        </p:scale>
        <p:origin x="184"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BA3E5-17EA-C24D-A0DB-9BFD8C81809D}" type="datetimeFigureOut">
              <a:rPr lang="en-US" smtClean="0"/>
              <a:t>8/30/18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7AC69-42CF-F64A-B112-31320CA4E240}" type="slidenum">
              <a:rPr lang="en-US" smtClean="0"/>
              <a:t>‹#›</a:t>
            </a:fld>
            <a:endParaRPr lang="en-US"/>
          </a:p>
        </p:txBody>
      </p:sp>
    </p:spTree>
    <p:extLst>
      <p:ext uri="{BB962C8B-B14F-4D97-AF65-F5344CB8AC3E}">
        <p14:creationId xmlns:p14="http://schemas.microsoft.com/office/powerpoint/2010/main" val="2512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27AC69-42CF-F64A-B112-31320CA4E240}" type="slidenum">
              <a:rPr lang="en-US" smtClean="0"/>
              <a:t>1</a:t>
            </a:fld>
            <a:endParaRPr lang="en-US"/>
          </a:p>
        </p:txBody>
      </p:sp>
    </p:spTree>
    <p:extLst>
      <p:ext uri="{BB962C8B-B14F-4D97-AF65-F5344CB8AC3E}">
        <p14:creationId xmlns:p14="http://schemas.microsoft.com/office/powerpoint/2010/main" val="25631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Click to edit Master subtitle style</a:t>
            </a:r>
            <a:endParaRPr lang="en-US"/>
          </a:p>
        </p:txBody>
      </p:sp>
      <p:sp>
        <p:nvSpPr>
          <p:cNvPr id="4" name="Date Placeholder 3"/>
          <p:cNvSpPr>
            <a:spLocks noGrp="1"/>
          </p:cNvSpPr>
          <p:nvPr>
            <p:ph type="dt" sz="half" idx="10"/>
          </p:nvPr>
        </p:nvSpPr>
        <p:spPr/>
        <p:txBody>
          <a:bodyPr/>
          <a:lstStyle/>
          <a:p>
            <a:fld id="{8B908EAD-6B92-5B48-927C-B9C1D836C8F5}"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93498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9702DC3D-548E-0242-A7A0-49D55F817783}"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91433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269461EC-5B8B-BD4F-BCAE-178D00D920FD}"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61105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0B0031DD-1FEF-D343-B3EF-24677B0669CE}"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2970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772E6208-F9EB-3B40-8828-9CD8B5DB4601}"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40087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4"/>
          <p:cNvSpPr>
            <a:spLocks noGrp="1"/>
          </p:cNvSpPr>
          <p:nvPr>
            <p:ph type="dt" sz="half" idx="10"/>
          </p:nvPr>
        </p:nvSpPr>
        <p:spPr/>
        <p:txBody>
          <a:bodyPr/>
          <a:lstStyle/>
          <a:p>
            <a:fld id="{8B8B6D7B-4224-8246-BDD9-EEB8A180B86C}" type="datetime1">
              <a:rPr lang="en-ID" smtClean="0"/>
              <a:t>30/08/18</a:t>
            </a:fld>
            <a:endParaRPr lang="en-US"/>
          </a:p>
        </p:txBody>
      </p:sp>
      <p:sp>
        <p:nvSpPr>
          <p:cNvPr id="6" name="Footer Placeholder 5"/>
          <p:cNvSpPr>
            <a:spLocks noGrp="1"/>
          </p:cNvSpPr>
          <p:nvPr>
            <p:ph type="ftr" sz="quarter" idx="11"/>
          </p:nvPr>
        </p:nvSpPr>
        <p:spPr/>
        <p:txBody>
          <a:bodyPr/>
          <a:lstStyle/>
          <a:p>
            <a:r>
              <a:rPr lang="en-US"/>
              <a:t>Lucia Dhiantika Witasari_dhiantika.staff.ugm.ac.id</a:t>
            </a:r>
          </a:p>
        </p:txBody>
      </p:sp>
      <p:sp>
        <p:nvSpPr>
          <p:cNvPr id="7" name="Slide Number Placeholder 6"/>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67189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6"/>
          <p:cNvSpPr>
            <a:spLocks noGrp="1"/>
          </p:cNvSpPr>
          <p:nvPr>
            <p:ph type="dt" sz="half" idx="10"/>
          </p:nvPr>
        </p:nvSpPr>
        <p:spPr/>
        <p:txBody>
          <a:bodyPr/>
          <a:lstStyle/>
          <a:p>
            <a:fld id="{4B2001F4-8E83-6D4E-A229-CAC6C18E163C}" type="datetime1">
              <a:rPr lang="en-ID" smtClean="0"/>
              <a:t>30/08/18</a:t>
            </a:fld>
            <a:endParaRPr lang="en-US"/>
          </a:p>
        </p:txBody>
      </p:sp>
      <p:sp>
        <p:nvSpPr>
          <p:cNvPr id="8" name="Footer Placeholder 7"/>
          <p:cNvSpPr>
            <a:spLocks noGrp="1"/>
          </p:cNvSpPr>
          <p:nvPr>
            <p:ph type="ftr" sz="quarter" idx="11"/>
          </p:nvPr>
        </p:nvSpPr>
        <p:spPr/>
        <p:txBody>
          <a:bodyPr/>
          <a:lstStyle/>
          <a:p>
            <a:r>
              <a:rPr lang="en-US"/>
              <a:t>Lucia Dhiantika Witasari_dhiantika.staff.ugm.ac.id</a:t>
            </a:r>
          </a:p>
        </p:txBody>
      </p:sp>
      <p:sp>
        <p:nvSpPr>
          <p:cNvPr id="9" name="Slide Number Placeholder 8"/>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86346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endParaRPr lang="en-US"/>
          </a:p>
        </p:txBody>
      </p:sp>
      <p:sp>
        <p:nvSpPr>
          <p:cNvPr id="3" name="Date Placeholder 2"/>
          <p:cNvSpPr>
            <a:spLocks noGrp="1"/>
          </p:cNvSpPr>
          <p:nvPr>
            <p:ph type="dt" sz="half" idx="10"/>
          </p:nvPr>
        </p:nvSpPr>
        <p:spPr/>
        <p:txBody>
          <a:bodyPr/>
          <a:lstStyle/>
          <a:p>
            <a:fld id="{4C17DA8D-4C3B-0E4A-B836-88BC11B5C07A}" type="datetime1">
              <a:rPr lang="en-ID" smtClean="0"/>
              <a:t>30/08/18</a:t>
            </a:fld>
            <a:endParaRPr lang="en-US"/>
          </a:p>
        </p:txBody>
      </p:sp>
      <p:sp>
        <p:nvSpPr>
          <p:cNvPr id="4" name="Footer Placeholder 3"/>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32029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505B-974D-3549-80F1-229EF3452790}"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4" name="Slide Number Placeholder 3"/>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56710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Click to edit Master text styles</a:t>
            </a:r>
          </a:p>
        </p:txBody>
      </p:sp>
      <p:sp>
        <p:nvSpPr>
          <p:cNvPr id="5" name="Date Placeholder 4"/>
          <p:cNvSpPr>
            <a:spLocks noGrp="1"/>
          </p:cNvSpPr>
          <p:nvPr>
            <p:ph type="dt" sz="half" idx="10"/>
          </p:nvPr>
        </p:nvSpPr>
        <p:spPr/>
        <p:txBody>
          <a:bodyPr/>
          <a:lstStyle/>
          <a:p>
            <a:fld id="{3557EC4D-888D-4E48-96FF-36DA32B75461}" type="datetime1">
              <a:rPr lang="en-ID" smtClean="0"/>
              <a:t>30/08/18</a:t>
            </a:fld>
            <a:endParaRPr lang="en-US"/>
          </a:p>
        </p:txBody>
      </p:sp>
      <p:sp>
        <p:nvSpPr>
          <p:cNvPr id="6" name="Footer Placeholder 5"/>
          <p:cNvSpPr>
            <a:spLocks noGrp="1"/>
          </p:cNvSpPr>
          <p:nvPr>
            <p:ph type="ftr" sz="quarter" idx="11"/>
          </p:nvPr>
        </p:nvSpPr>
        <p:spPr/>
        <p:txBody>
          <a:bodyPr/>
          <a:lstStyle/>
          <a:p>
            <a:r>
              <a:rPr lang="en-US"/>
              <a:t>Lucia Dhiantika Witasari_dhiantika.staff.ugm.ac.id</a:t>
            </a:r>
          </a:p>
        </p:txBody>
      </p:sp>
      <p:sp>
        <p:nvSpPr>
          <p:cNvPr id="7" name="Slide Number Placeholder 6"/>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57465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Click to edit Master text styles</a:t>
            </a:r>
          </a:p>
        </p:txBody>
      </p:sp>
      <p:sp>
        <p:nvSpPr>
          <p:cNvPr id="5" name="Date Placeholder 4"/>
          <p:cNvSpPr>
            <a:spLocks noGrp="1"/>
          </p:cNvSpPr>
          <p:nvPr>
            <p:ph type="dt" sz="half" idx="10"/>
          </p:nvPr>
        </p:nvSpPr>
        <p:spPr/>
        <p:txBody>
          <a:bodyPr/>
          <a:lstStyle/>
          <a:p>
            <a:fld id="{6EDF5095-B4CA-F443-9E40-8CD399CC3142}" type="datetime1">
              <a:rPr lang="en-ID" smtClean="0"/>
              <a:t>30/08/18</a:t>
            </a:fld>
            <a:endParaRPr lang="en-US"/>
          </a:p>
        </p:txBody>
      </p:sp>
      <p:sp>
        <p:nvSpPr>
          <p:cNvPr id="6" name="Footer Placeholder 5"/>
          <p:cNvSpPr>
            <a:spLocks noGrp="1"/>
          </p:cNvSpPr>
          <p:nvPr>
            <p:ph type="ftr" sz="quarter" idx="11"/>
          </p:nvPr>
        </p:nvSpPr>
        <p:spPr/>
        <p:txBody>
          <a:bodyPr/>
          <a:lstStyle/>
          <a:p>
            <a:r>
              <a:rPr lang="en-US"/>
              <a:t>Lucia Dhiantika Witasari_dhiantika.staff.ugm.ac.id</a:t>
            </a:r>
          </a:p>
        </p:txBody>
      </p:sp>
      <p:sp>
        <p:nvSpPr>
          <p:cNvPr id="7" name="Slide Number Placeholder 6"/>
          <p:cNvSpPr>
            <a:spLocks noGrp="1"/>
          </p:cNvSpPr>
          <p:nvPr>
            <p:ph type="sldNum" sz="quarter" idx="12"/>
          </p:nvPr>
        </p:nvSpPr>
        <p:spPr/>
        <p:txBody>
          <a:bodyPr/>
          <a:lstStyle/>
          <a:p>
            <a:fld id="{3C46FFD6-42EB-1041-AB0F-133C50B3E860}" type="slidenum">
              <a:rPr lang="en-US" smtClean="0"/>
              <a:t>‹#›</a:t>
            </a:fld>
            <a:endParaRPr lang="en-US"/>
          </a:p>
        </p:txBody>
      </p:sp>
    </p:spTree>
    <p:extLst>
      <p:ext uri="{BB962C8B-B14F-4D97-AF65-F5344CB8AC3E}">
        <p14:creationId xmlns:p14="http://schemas.microsoft.com/office/powerpoint/2010/main" val="182957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8EA3-DA47-7947-A6A3-38D66A6BD26B}" type="datetime1">
              <a:rPr lang="en-ID" smtClean="0"/>
              <a:t>30/08/18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Lucia Dhiantika Witasari_dhiantika.staff.ugm.ac.id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6FFD6-42EB-1041-AB0F-133C50B3E860}" type="slidenum">
              <a:rPr lang="en-US" smtClean="0"/>
              <a:t>‹#›</a:t>
            </a:fld>
            <a:endParaRPr lang="en-US"/>
          </a:p>
        </p:txBody>
      </p:sp>
    </p:spTree>
    <p:extLst>
      <p:ext uri="{BB962C8B-B14F-4D97-AF65-F5344CB8AC3E}">
        <p14:creationId xmlns:p14="http://schemas.microsoft.com/office/powerpoint/2010/main" val="68357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uyuKfmh2mZ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tec.edu.do/downloads/documents/biblioteca/formatos-bibliograficos/harvard-author-date-referencing.pdf" TargetMode="External"/><Relationship Id="rId2" Type="http://schemas.openxmlformats.org/officeDocument/2006/relationships/hyperlink" Target="https://guides.lib.monash.edu/citing-referencing/harvard" TargetMode="Externa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holar.google.co.uk/" TargetMode="External"/><Relationship Id="rId2" Type="http://schemas.openxmlformats.org/officeDocument/2006/relationships/hyperlink" Target="http://www.open.ac.uk/libraryservices/resource/25716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quetext.co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ibguides.library.usyd.edu.au/content.php?pid=160012&amp;sid=1510438" TargetMode="External"/><Relationship Id="rId2" Type="http://schemas.openxmlformats.org/officeDocument/2006/relationships/hyperlink" Target="http://libguides.library.usyd.edu.au/content.php?pid=160012&amp;sid=1513771" TargetMode="External"/><Relationship Id="rId1" Type="http://schemas.openxmlformats.org/officeDocument/2006/relationships/slideLayout" Target="../slideLayouts/slideLayout2.xml"/><Relationship Id="rId6" Type="http://schemas.openxmlformats.org/officeDocument/2006/relationships/hyperlink" Target="http://libguides.library.usyd.edu.au/content.php?pid=160012&amp;sid=1513434" TargetMode="External"/><Relationship Id="rId5" Type="http://schemas.openxmlformats.org/officeDocument/2006/relationships/hyperlink" Target="http://libguides.library.usyd.edu.au/content.php?pid=160012&amp;sid=1510179" TargetMode="External"/><Relationship Id="rId4" Type="http://schemas.openxmlformats.org/officeDocument/2006/relationships/hyperlink" Target="http://libguides.library.usyd.edu.au/content.php?pid=160012&amp;sid=15099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www.ml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ibguides.library.usyd.edu.au/ld.php?content_id=22193083"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www.mendeley.com/guides/apa-citation-gui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766"/>
            <a:ext cx="12192000" cy="6290441"/>
          </a:xfrm>
          <a:prstGeom prst="rect">
            <a:avLst/>
          </a:prstGeom>
        </p:spPr>
      </p:pic>
      <p:sp>
        <p:nvSpPr>
          <p:cNvPr id="2" name="Title 1"/>
          <p:cNvSpPr>
            <a:spLocks noGrp="1"/>
          </p:cNvSpPr>
          <p:nvPr>
            <p:ph type="ctrTitle"/>
          </p:nvPr>
        </p:nvSpPr>
        <p:spPr>
          <a:xfrm>
            <a:off x="0" y="15766"/>
            <a:ext cx="7269272" cy="1239729"/>
          </a:xfrm>
        </p:spPr>
        <p:txBody>
          <a:bodyPr>
            <a:normAutofit/>
          </a:bodyPr>
          <a:lstStyle/>
          <a:p>
            <a:r>
              <a:rPr lang="en-US" b="1" dirty="0"/>
              <a:t>Literature search</a:t>
            </a:r>
          </a:p>
        </p:txBody>
      </p:sp>
      <p:sp>
        <p:nvSpPr>
          <p:cNvPr id="3" name="Subtitle 2"/>
          <p:cNvSpPr>
            <a:spLocks noGrp="1"/>
          </p:cNvSpPr>
          <p:nvPr>
            <p:ph type="subTitle" idx="1"/>
          </p:nvPr>
        </p:nvSpPr>
        <p:spPr>
          <a:xfrm>
            <a:off x="4133588" y="5799708"/>
            <a:ext cx="8058411" cy="506499"/>
          </a:xfrm>
        </p:spPr>
        <p:txBody>
          <a:bodyPr>
            <a:normAutofit fontScale="92500"/>
          </a:bodyPr>
          <a:lstStyle/>
          <a:p>
            <a:pPr algn="r"/>
            <a:r>
              <a:rPr lang="en-US" b="1" dirty="0" err="1"/>
              <a:t>Materi</a:t>
            </a:r>
            <a:r>
              <a:rPr lang="en-US" b="1" dirty="0"/>
              <a:t> </a:t>
            </a:r>
            <a:r>
              <a:rPr lang="en-US" b="1" dirty="0" err="1"/>
              <a:t>Kuliah</a:t>
            </a:r>
            <a:r>
              <a:rPr lang="en-US" b="1" dirty="0"/>
              <a:t> </a:t>
            </a:r>
            <a:r>
              <a:rPr lang="en-US" b="1" dirty="0" err="1"/>
              <a:t>Metodologi</a:t>
            </a:r>
            <a:r>
              <a:rPr lang="en-US" b="1" dirty="0"/>
              <a:t> </a:t>
            </a:r>
            <a:r>
              <a:rPr lang="en-US" b="1" dirty="0" err="1"/>
              <a:t>Penelitian</a:t>
            </a:r>
            <a:r>
              <a:rPr lang="en-US" b="1" dirty="0"/>
              <a:t> </a:t>
            </a:r>
            <a:r>
              <a:rPr lang="en-US" b="1" dirty="0" err="1"/>
              <a:t>dan</a:t>
            </a:r>
            <a:r>
              <a:rPr lang="en-US" b="1" dirty="0"/>
              <a:t> </a:t>
            </a:r>
            <a:r>
              <a:rPr lang="en-US" b="1" dirty="0" err="1"/>
              <a:t>Rancangan</a:t>
            </a:r>
            <a:r>
              <a:rPr lang="en-US" b="1" dirty="0"/>
              <a:t> </a:t>
            </a:r>
            <a:r>
              <a:rPr lang="en-US" b="1" dirty="0" err="1"/>
              <a:t>Percobaan</a:t>
            </a:r>
            <a:endParaRPr lang="en-US" b="1" dirty="0"/>
          </a:p>
          <a:p>
            <a:pPr algn="r"/>
            <a:endParaRPr lang="en-US" b="1" dirty="0"/>
          </a:p>
        </p:txBody>
      </p:sp>
      <p:sp>
        <p:nvSpPr>
          <p:cNvPr id="4" name="Rectangle 3"/>
          <p:cNvSpPr/>
          <p:nvPr/>
        </p:nvSpPr>
        <p:spPr>
          <a:xfrm>
            <a:off x="4435255" y="6419127"/>
            <a:ext cx="7756745" cy="369332"/>
          </a:xfrm>
          <a:prstGeom prst="rect">
            <a:avLst/>
          </a:prstGeom>
        </p:spPr>
        <p:txBody>
          <a:bodyPr wrap="square">
            <a:spAutoFit/>
          </a:bodyPr>
          <a:lstStyle/>
          <a:p>
            <a:pPr algn="r"/>
            <a:r>
              <a:rPr lang="en-US" b="1" dirty="0"/>
              <a:t>TPHP-FTP UGM</a:t>
            </a:r>
          </a:p>
        </p:txBody>
      </p:sp>
    </p:spTree>
    <p:extLst>
      <p:ext uri="{BB962C8B-B14F-4D97-AF65-F5344CB8AC3E}">
        <p14:creationId xmlns:p14="http://schemas.microsoft.com/office/powerpoint/2010/main" val="186500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1092" y="154968"/>
            <a:ext cx="9160876" cy="6403104"/>
          </a:xfrm>
          <a:prstGeom prst="rect">
            <a:avLst/>
          </a:prstGeom>
        </p:spPr>
      </p:pic>
      <p:sp>
        <p:nvSpPr>
          <p:cNvPr id="2" name="Date Placeholder 1"/>
          <p:cNvSpPr>
            <a:spLocks noGrp="1"/>
          </p:cNvSpPr>
          <p:nvPr>
            <p:ph type="dt" sz="half" idx="10"/>
          </p:nvPr>
        </p:nvSpPr>
        <p:spPr/>
        <p:txBody>
          <a:bodyPr/>
          <a:lstStyle/>
          <a:p>
            <a:fld id="{1D08F802-1510-FD47-B5ED-2DB862DF3219}"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4" name="Slide Number Placeholder 3"/>
          <p:cNvSpPr>
            <a:spLocks noGrp="1"/>
          </p:cNvSpPr>
          <p:nvPr>
            <p:ph type="sldNum" sz="quarter" idx="12"/>
          </p:nvPr>
        </p:nvSpPr>
        <p:spPr/>
        <p:txBody>
          <a:bodyPr/>
          <a:lstStyle/>
          <a:p>
            <a:fld id="{3C46FFD6-42EB-1041-AB0F-133C50B3E860}" type="slidenum">
              <a:rPr lang="en-US" smtClean="0"/>
              <a:t>10</a:t>
            </a:fld>
            <a:endParaRPr lang="en-US"/>
          </a:p>
        </p:txBody>
      </p:sp>
    </p:spTree>
    <p:extLst>
      <p:ext uri="{BB962C8B-B14F-4D97-AF65-F5344CB8AC3E}">
        <p14:creationId xmlns:p14="http://schemas.microsoft.com/office/powerpoint/2010/main" val="46219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0518" y="365125"/>
            <a:ext cx="10515600" cy="3710119"/>
          </a:xfr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 y="4319751"/>
            <a:ext cx="10395907" cy="1478304"/>
          </a:xfrm>
          <a:prstGeom prst="rect">
            <a:avLst/>
          </a:prstGeom>
        </p:spPr>
      </p:pic>
      <p:sp>
        <p:nvSpPr>
          <p:cNvPr id="6" name="Rectangle 5"/>
          <p:cNvSpPr/>
          <p:nvPr/>
        </p:nvSpPr>
        <p:spPr>
          <a:xfrm>
            <a:off x="838200" y="5934670"/>
            <a:ext cx="10260724" cy="646331"/>
          </a:xfrm>
          <a:prstGeom prst="rect">
            <a:avLst/>
          </a:prstGeom>
        </p:spPr>
        <p:txBody>
          <a:bodyPr wrap="square">
            <a:spAutoFit/>
          </a:bodyPr>
          <a:lstStyle/>
          <a:p>
            <a:r>
              <a:rPr lang="en-US" dirty="0"/>
              <a:t>A DOI is a unique, permanent identifier assigned to articles in many databases. Always include the DOI if one is provided (usually in the article’s full-text, abstract or database record). </a:t>
            </a:r>
          </a:p>
        </p:txBody>
      </p:sp>
      <p:sp>
        <p:nvSpPr>
          <p:cNvPr id="2" name="Date Placeholder 1"/>
          <p:cNvSpPr>
            <a:spLocks noGrp="1"/>
          </p:cNvSpPr>
          <p:nvPr>
            <p:ph type="dt" sz="half" idx="10"/>
          </p:nvPr>
        </p:nvSpPr>
        <p:spPr/>
        <p:txBody>
          <a:bodyPr/>
          <a:lstStyle/>
          <a:p>
            <a:fld id="{72CE6F1D-BAE5-D147-83AD-8FB841032085}"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7" name="Slide Number Placeholder 6"/>
          <p:cNvSpPr>
            <a:spLocks noGrp="1"/>
          </p:cNvSpPr>
          <p:nvPr>
            <p:ph type="sldNum" sz="quarter" idx="12"/>
          </p:nvPr>
        </p:nvSpPr>
        <p:spPr/>
        <p:txBody>
          <a:bodyPr/>
          <a:lstStyle/>
          <a:p>
            <a:fld id="{3C46FFD6-42EB-1041-AB0F-133C50B3E860}" type="slidenum">
              <a:rPr lang="en-US" smtClean="0"/>
              <a:t>11</a:t>
            </a:fld>
            <a:endParaRPr lang="en-US"/>
          </a:p>
        </p:txBody>
      </p:sp>
    </p:spTree>
    <p:extLst>
      <p:ext uri="{BB962C8B-B14F-4D97-AF65-F5344CB8AC3E}">
        <p14:creationId xmlns:p14="http://schemas.microsoft.com/office/powerpoint/2010/main" val="130565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110" y="953292"/>
            <a:ext cx="11217395" cy="259395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110" y="3689124"/>
            <a:ext cx="11231824" cy="1749972"/>
          </a:xfrm>
          <a:prstGeom prst="rect">
            <a:avLst/>
          </a:prstGeom>
        </p:spPr>
      </p:pic>
      <p:sp>
        <p:nvSpPr>
          <p:cNvPr id="2" name="Date Placeholder 1"/>
          <p:cNvSpPr>
            <a:spLocks noGrp="1"/>
          </p:cNvSpPr>
          <p:nvPr>
            <p:ph type="dt" sz="half" idx="10"/>
          </p:nvPr>
        </p:nvSpPr>
        <p:spPr/>
        <p:txBody>
          <a:bodyPr/>
          <a:lstStyle/>
          <a:p>
            <a:fld id="{2312FF13-5025-7443-8FB7-41FE0DD69937}"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12</a:t>
            </a:fld>
            <a:endParaRPr lang="en-US"/>
          </a:p>
        </p:txBody>
      </p:sp>
    </p:spTree>
    <p:extLst>
      <p:ext uri="{BB962C8B-B14F-4D97-AF65-F5344CB8AC3E}">
        <p14:creationId xmlns:p14="http://schemas.microsoft.com/office/powerpoint/2010/main" val="55152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606" y="1804486"/>
            <a:ext cx="11659043" cy="3534858"/>
          </a:xfrm>
          <a:prstGeom prst="rect">
            <a:avLst/>
          </a:prstGeom>
        </p:spPr>
      </p:pic>
      <p:sp>
        <p:nvSpPr>
          <p:cNvPr id="2" name="Date Placeholder 1"/>
          <p:cNvSpPr>
            <a:spLocks noGrp="1"/>
          </p:cNvSpPr>
          <p:nvPr>
            <p:ph type="dt" sz="half" idx="10"/>
          </p:nvPr>
        </p:nvSpPr>
        <p:spPr/>
        <p:txBody>
          <a:bodyPr/>
          <a:lstStyle/>
          <a:p>
            <a:fld id="{1C508FA0-DBE8-8045-A99A-5D6AAF3D449A}"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13</a:t>
            </a:fld>
            <a:endParaRPr lang="en-US"/>
          </a:p>
        </p:txBody>
      </p:sp>
    </p:spTree>
    <p:extLst>
      <p:ext uri="{BB962C8B-B14F-4D97-AF65-F5344CB8AC3E}">
        <p14:creationId xmlns:p14="http://schemas.microsoft.com/office/powerpoint/2010/main" val="82980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for learning</a:t>
            </a:r>
          </a:p>
        </p:txBody>
      </p:sp>
      <p:sp>
        <p:nvSpPr>
          <p:cNvPr id="4" name="Rectangle 3"/>
          <p:cNvSpPr/>
          <p:nvPr/>
        </p:nvSpPr>
        <p:spPr>
          <a:xfrm>
            <a:off x="471666" y="1321356"/>
            <a:ext cx="5486695" cy="369332"/>
          </a:xfrm>
          <a:prstGeom prst="rect">
            <a:avLst/>
          </a:prstGeom>
        </p:spPr>
        <p:txBody>
          <a:bodyPr wrap="none">
            <a:spAutoFit/>
          </a:bodyPr>
          <a:lstStyle/>
          <a:p>
            <a:pPr lvl="1"/>
            <a:r>
              <a:rPr lang="en-US" dirty="0">
                <a:hlinkClick r:id="rId2"/>
              </a:rPr>
              <a:t>https://www.youtube.com/watch?v=uyuKfmh2mZE</a:t>
            </a:r>
            <a:endParaRPr lang="en-US" dirty="0"/>
          </a:p>
        </p:txBody>
      </p:sp>
      <p:sp>
        <p:nvSpPr>
          <p:cNvPr id="3" name="Date Placeholder 2"/>
          <p:cNvSpPr>
            <a:spLocks noGrp="1"/>
          </p:cNvSpPr>
          <p:nvPr>
            <p:ph type="dt" sz="half" idx="10"/>
          </p:nvPr>
        </p:nvSpPr>
        <p:spPr/>
        <p:txBody>
          <a:bodyPr/>
          <a:lstStyle/>
          <a:p>
            <a:fld id="{45B52E3E-922D-4D49-B9F8-E69EC83D7C99}" type="datetime1">
              <a:rPr lang="en-ID" smtClean="0"/>
              <a:t>30/08/18</a:t>
            </a:fld>
            <a:endParaRPr lang="en-US"/>
          </a:p>
        </p:txBody>
      </p:sp>
      <p:sp>
        <p:nvSpPr>
          <p:cNvPr id="6" name="Footer Placeholder 5"/>
          <p:cNvSpPr>
            <a:spLocks noGrp="1"/>
          </p:cNvSpPr>
          <p:nvPr>
            <p:ph type="ftr" sz="quarter" idx="11"/>
          </p:nvPr>
        </p:nvSpPr>
        <p:spPr/>
        <p:txBody>
          <a:bodyPr/>
          <a:lstStyle/>
          <a:p>
            <a:r>
              <a:rPr lang="en-US"/>
              <a:t>Lucia Dhiantika Witasari_dhiantika.staff.ugm.ac.id</a:t>
            </a:r>
          </a:p>
        </p:txBody>
      </p:sp>
      <p:sp>
        <p:nvSpPr>
          <p:cNvPr id="7" name="Slide Number Placeholder 6"/>
          <p:cNvSpPr>
            <a:spLocks noGrp="1"/>
          </p:cNvSpPr>
          <p:nvPr>
            <p:ph type="sldNum" sz="quarter" idx="12"/>
          </p:nvPr>
        </p:nvSpPr>
        <p:spPr/>
        <p:txBody>
          <a:bodyPr/>
          <a:lstStyle/>
          <a:p>
            <a:fld id="{3C46FFD6-42EB-1041-AB0F-133C50B3E860}" type="slidenum">
              <a:rPr lang="en-US" smtClean="0"/>
              <a:t>14</a:t>
            </a:fld>
            <a:endParaRPr lang="en-US"/>
          </a:p>
        </p:txBody>
      </p:sp>
    </p:spTree>
    <p:extLst>
      <p:ext uri="{BB962C8B-B14F-4D97-AF65-F5344CB8AC3E}">
        <p14:creationId xmlns:p14="http://schemas.microsoft.com/office/powerpoint/2010/main" val="33094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2208" y="2564660"/>
            <a:ext cx="7227518" cy="2132600"/>
          </a:xfrm>
        </p:spPr>
        <p:txBody>
          <a:bodyPr>
            <a:normAutofit/>
          </a:bodyPr>
          <a:lstStyle/>
          <a:p>
            <a:pPr marL="457200" lvl="1" indent="0">
              <a:buNone/>
            </a:pPr>
            <a:endParaRPr lang="en-US" sz="2000" dirty="0">
              <a:hlinkClick r:id="rId2"/>
            </a:endParaRPr>
          </a:p>
          <a:p>
            <a:pPr lvl="1"/>
            <a:r>
              <a:rPr lang="en-US" sz="2000" dirty="0">
                <a:hlinkClick r:id="rId2"/>
              </a:rPr>
              <a:t>https://guides.lib.monash.edu/citing-referencing/harvard</a:t>
            </a:r>
            <a:endParaRPr lang="en-US" sz="2000" dirty="0"/>
          </a:p>
          <a:p>
            <a:pPr lvl="1"/>
            <a:r>
              <a:rPr lang="en-US" sz="2000" dirty="0"/>
              <a:t>https://</a:t>
            </a:r>
            <a:r>
              <a:rPr lang="en-US" sz="2000" dirty="0" err="1"/>
              <a:t>guides.lib.monash.edu</a:t>
            </a:r>
            <a:r>
              <a:rPr lang="en-US" sz="2000" dirty="0"/>
              <a:t>/</a:t>
            </a:r>
            <a:r>
              <a:rPr lang="en-US" sz="2000" dirty="0" err="1"/>
              <a:t>ld.php?content_id</a:t>
            </a:r>
            <a:r>
              <a:rPr lang="en-US" sz="2000" dirty="0"/>
              <a:t>=8481587</a:t>
            </a:r>
          </a:p>
          <a:p>
            <a:pPr lvl="1"/>
            <a:r>
              <a:rPr lang="en-US" sz="2000" dirty="0">
                <a:hlinkClick r:id="rId3"/>
              </a:rPr>
              <a:t>https://www.intec.edu.do/downloads/documents/biblioteca/formatos-bibliograficos/harvard-author-date-referencing.pdf</a:t>
            </a:r>
            <a:endParaRPr lang="en-US" sz="2000" dirty="0"/>
          </a:p>
          <a:p>
            <a:pPr lvl="1"/>
            <a:r>
              <a:rPr lang="en-US" sz="2000" dirty="0"/>
              <a:t>https://</a:t>
            </a:r>
            <a:r>
              <a:rPr lang="en-US" sz="2000" dirty="0" err="1"/>
              <a:t>www.mendeley.com</a:t>
            </a:r>
            <a:r>
              <a:rPr lang="en-US" sz="2000" dirty="0"/>
              <a:t>/guides/</a:t>
            </a:r>
            <a:r>
              <a:rPr lang="en-US" sz="2000" dirty="0" err="1"/>
              <a:t>harvard</a:t>
            </a:r>
            <a:r>
              <a:rPr lang="en-US" sz="2000" dirty="0"/>
              <a:t>-citation-guide</a:t>
            </a:r>
          </a:p>
        </p:txBody>
      </p:sp>
      <p:sp>
        <p:nvSpPr>
          <p:cNvPr id="4" name="Title 1"/>
          <p:cNvSpPr>
            <a:spLocks noGrp="1"/>
          </p:cNvSpPr>
          <p:nvPr>
            <p:ph type="title"/>
          </p:nvPr>
        </p:nvSpPr>
        <p:spPr/>
        <p:txBody>
          <a:bodyPr/>
          <a:lstStyle/>
          <a:p>
            <a:pPr algn="ctr"/>
            <a:r>
              <a:rPr lang="en-US" b="1">
                <a:latin typeface="+mn-lt"/>
              </a:rPr>
              <a:t>Harvard</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977" y="2564660"/>
            <a:ext cx="4041279" cy="2508380"/>
          </a:xfrm>
          <a:prstGeom prst="rect">
            <a:avLst/>
          </a:prstGeom>
        </p:spPr>
      </p:pic>
      <p:sp>
        <p:nvSpPr>
          <p:cNvPr id="2" name="Date Placeholder 1"/>
          <p:cNvSpPr>
            <a:spLocks noGrp="1"/>
          </p:cNvSpPr>
          <p:nvPr>
            <p:ph type="dt" sz="half" idx="10"/>
          </p:nvPr>
        </p:nvSpPr>
        <p:spPr/>
        <p:txBody>
          <a:bodyPr/>
          <a:lstStyle/>
          <a:p>
            <a:fld id="{E598FB5D-0038-6F4E-A980-294CF1647813}" type="datetime1">
              <a:rPr lang="en-ID" smtClean="0"/>
              <a:t>30/08/18</a:t>
            </a:fld>
            <a:endParaRPr lang="en-US"/>
          </a:p>
        </p:txBody>
      </p:sp>
      <p:sp>
        <p:nvSpPr>
          <p:cNvPr id="6" name="Footer Placeholder 5"/>
          <p:cNvSpPr>
            <a:spLocks noGrp="1"/>
          </p:cNvSpPr>
          <p:nvPr>
            <p:ph type="ftr" sz="quarter" idx="11"/>
          </p:nvPr>
        </p:nvSpPr>
        <p:spPr/>
        <p:txBody>
          <a:bodyPr/>
          <a:lstStyle/>
          <a:p>
            <a:r>
              <a:rPr lang="en-US"/>
              <a:t>Lucia Dhiantika Witasari_dhiantika.staff.ugm.ac.id</a:t>
            </a:r>
          </a:p>
        </p:txBody>
      </p:sp>
      <p:sp>
        <p:nvSpPr>
          <p:cNvPr id="7" name="Slide Number Placeholder 6"/>
          <p:cNvSpPr>
            <a:spLocks noGrp="1"/>
          </p:cNvSpPr>
          <p:nvPr>
            <p:ph type="sldNum" sz="quarter" idx="12"/>
          </p:nvPr>
        </p:nvSpPr>
        <p:spPr/>
        <p:txBody>
          <a:bodyPr/>
          <a:lstStyle/>
          <a:p>
            <a:fld id="{3C46FFD6-42EB-1041-AB0F-133C50B3E860}" type="slidenum">
              <a:rPr lang="en-US" smtClean="0"/>
              <a:t>15</a:t>
            </a:fld>
            <a:endParaRPr lang="en-US"/>
          </a:p>
        </p:txBody>
      </p:sp>
    </p:spTree>
    <p:extLst>
      <p:ext uri="{BB962C8B-B14F-4D97-AF65-F5344CB8AC3E}">
        <p14:creationId xmlns:p14="http://schemas.microsoft.com/office/powerpoint/2010/main" val="14756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8619" y="391615"/>
            <a:ext cx="11123112" cy="5910608"/>
          </a:xfrm>
        </p:spPr>
      </p:pic>
      <p:sp>
        <p:nvSpPr>
          <p:cNvPr id="2" name="Date Placeholder 1"/>
          <p:cNvSpPr>
            <a:spLocks noGrp="1"/>
          </p:cNvSpPr>
          <p:nvPr>
            <p:ph type="dt" sz="half" idx="10"/>
          </p:nvPr>
        </p:nvSpPr>
        <p:spPr/>
        <p:txBody>
          <a:bodyPr/>
          <a:lstStyle/>
          <a:p>
            <a:fld id="{0A07EDF2-981B-A34E-899F-A9E84F07DD36}"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16</a:t>
            </a:fld>
            <a:endParaRPr lang="en-US"/>
          </a:p>
        </p:txBody>
      </p:sp>
    </p:spTree>
    <p:extLst>
      <p:ext uri="{BB962C8B-B14F-4D97-AF65-F5344CB8AC3E}">
        <p14:creationId xmlns:p14="http://schemas.microsoft.com/office/powerpoint/2010/main" val="193913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457" y="989217"/>
            <a:ext cx="10202917" cy="4850035"/>
          </a:xfrm>
          <a:prstGeom prst="rect">
            <a:avLst/>
          </a:prstGeom>
        </p:spPr>
      </p:pic>
      <p:sp>
        <p:nvSpPr>
          <p:cNvPr id="2" name="Date Placeholder 1"/>
          <p:cNvSpPr>
            <a:spLocks noGrp="1"/>
          </p:cNvSpPr>
          <p:nvPr>
            <p:ph type="dt" sz="half" idx="10"/>
          </p:nvPr>
        </p:nvSpPr>
        <p:spPr/>
        <p:txBody>
          <a:bodyPr/>
          <a:lstStyle/>
          <a:p>
            <a:fld id="{E46C82DB-21BE-5149-8BE3-73476CBF41D2}"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17</a:t>
            </a:fld>
            <a:endParaRPr lang="en-US"/>
          </a:p>
        </p:txBody>
      </p:sp>
    </p:spTree>
    <p:extLst>
      <p:ext uri="{BB962C8B-B14F-4D97-AF65-F5344CB8AC3E}">
        <p14:creationId xmlns:p14="http://schemas.microsoft.com/office/powerpoint/2010/main" val="29820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904626"/>
            <a:ext cx="10515600" cy="1576260"/>
          </a:xfrm>
        </p:spPr>
      </p:pic>
      <p:sp>
        <p:nvSpPr>
          <p:cNvPr id="2" name="Date Placeholder 1"/>
          <p:cNvSpPr>
            <a:spLocks noGrp="1"/>
          </p:cNvSpPr>
          <p:nvPr>
            <p:ph type="dt" sz="half" idx="10"/>
          </p:nvPr>
        </p:nvSpPr>
        <p:spPr/>
        <p:txBody>
          <a:bodyPr/>
          <a:lstStyle/>
          <a:p>
            <a:fld id="{65E91E8A-1E91-BA46-834D-B0B96860A5B3}"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18</a:t>
            </a:fld>
            <a:endParaRPr lang="en-US"/>
          </a:p>
        </p:txBody>
      </p:sp>
    </p:spTree>
    <p:extLst>
      <p:ext uri="{BB962C8B-B14F-4D97-AF65-F5344CB8AC3E}">
        <p14:creationId xmlns:p14="http://schemas.microsoft.com/office/powerpoint/2010/main" val="80998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453" y="976706"/>
            <a:ext cx="11407094" cy="4723250"/>
          </a:xfrm>
          <a:prstGeom prst="rect">
            <a:avLst/>
          </a:prstGeom>
        </p:spPr>
      </p:pic>
      <p:sp>
        <p:nvSpPr>
          <p:cNvPr id="2" name="Date Placeholder 1"/>
          <p:cNvSpPr>
            <a:spLocks noGrp="1"/>
          </p:cNvSpPr>
          <p:nvPr>
            <p:ph type="dt" sz="half" idx="10"/>
          </p:nvPr>
        </p:nvSpPr>
        <p:spPr/>
        <p:txBody>
          <a:bodyPr/>
          <a:lstStyle/>
          <a:p>
            <a:fld id="{E981E3EF-8EA2-C048-9A98-155C6BA0336C}"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19</a:t>
            </a:fld>
            <a:endParaRPr lang="en-US"/>
          </a:p>
        </p:txBody>
      </p:sp>
    </p:spTree>
    <p:extLst>
      <p:ext uri="{BB962C8B-B14F-4D97-AF65-F5344CB8AC3E}">
        <p14:creationId xmlns:p14="http://schemas.microsoft.com/office/powerpoint/2010/main" val="132431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934" y="926926"/>
            <a:ext cx="5838173" cy="5776130"/>
          </a:xfrm>
        </p:spPr>
        <p:txBody>
          <a:bodyPr>
            <a:normAutofit fontScale="85000" lnSpcReduction="20000"/>
          </a:bodyPr>
          <a:lstStyle/>
          <a:p>
            <a:pPr marL="514350" indent="-514350">
              <a:buFont typeface="+mj-lt"/>
              <a:buAutoNum type="arabicPeriod"/>
            </a:pPr>
            <a:r>
              <a:rPr lang="en-US" dirty="0"/>
              <a:t>Phenomena (part 1)</a:t>
            </a:r>
          </a:p>
          <a:p>
            <a:pPr marL="514350" indent="-514350">
              <a:buFont typeface="+mj-lt"/>
              <a:buAutoNum type="arabicPeriod"/>
            </a:pPr>
            <a:r>
              <a:rPr lang="en-US" dirty="0"/>
              <a:t>A literature search?</a:t>
            </a:r>
          </a:p>
          <a:p>
            <a:pPr marL="514350" indent="-514350">
              <a:buFont typeface="+mj-lt"/>
              <a:buAutoNum type="arabicPeriod"/>
            </a:pPr>
            <a:r>
              <a:rPr lang="en-US" dirty="0"/>
              <a:t>Step by step for literature search</a:t>
            </a:r>
          </a:p>
          <a:p>
            <a:pPr marL="514350" indent="-514350">
              <a:buFont typeface="+mj-lt"/>
              <a:buAutoNum type="arabicPeriod"/>
            </a:pPr>
            <a:r>
              <a:rPr lang="en-US" dirty="0"/>
              <a:t>Web based method</a:t>
            </a:r>
          </a:p>
          <a:p>
            <a:pPr lvl="1"/>
            <a:r>
              <a:rPr lang="en-US" u="sng" dirty="0">
                <a:hlinkClick r:id="rId2" tooltip="This link opens in a new browser window">
                  <a:extLst>
                    <a:ext uri="{A12FA001-AC4F-418D-AE19-62706E023703}">
                      <ahyp:hlinkClr xmlns:ahyp="http://schemas.microsoft.com/office/drawing/2018/hyperlinkcolor" val="tx"/>
                    </a:ext>
                  </a:extLst>
                </a:hlinkClick>
              </a:rPr>
              <a:t>Web of Science</a:t>
            </a:r>
            <a:endParaRPr lang="en-US" u="sng" dirty="0"/>
          </a:p>
          <a:p>
            <a:pPr lvl="1"/>
            <a:r>
              <a:rPr lang="en-US" u="sng" dirty="0"/>
              <a:t>Scopus</a:t>
            </a:r>
            <a:endParaRPr lang="en-US" dirty="0"/>
          </a:p>
          <a:p>
            <a:pPr lvl="1"/>
            <a:r>
              <a:rPr lang="en-US" u="sng" dirty="0">
                <a:hlinkClick r:id="rId3">
                  <a:extLst>
                    <a:ext uri="{A12FA001-AC4F-418D-AE19-62706E023703}">
                      <ahyp:hlinkClr xmlns:ahyp="http://schemas.microsoft.com/office/drawing/2018/hyperlinkcolor" val="tx"/>
                    </a:ext>
                  </a:extLst>
                </a:hlinkClick>
              </a:rPr>
              <a:t>Google Scholar</a:t>
            </a:r>
            <a:endParaRPr lang="en-US" u="sng" dirty="0"/>
          </a:p>
          <a:p>
            <a:pPr marL="514350" indent="-514350">
              <a:buFont typeface="+mj-lt"/>
              <a:buAutoNum type="arabicPeriod"/>
            </a:pPr>
            <a:r>
              <a:rPr lang="id-ID" b="1" dirty="0" err="1">
                <a:solidFill>
                  <a:srgbClr val="0070C0"/>
                </a:solidFill>
              </a:rPr>
              <a:t>Citation</a:t>
            </a:r>
            <a:r>
              <a:rPr lang="id-ID" b="1" dirty="0">
                <a:solidFill>
                  <a:srgbClr val="0070C0"/>
                </a:solidFill>
              </a:rPr>
              <a:t>? (</a:t>
            </a:r>
            <a:r>
              <a:rPr lang="id-ID" b="1" dirty="0" err="1">
                <a:solidFill>
                  <a:srgbClr val="0070C0"/>
                </a:solidFill>
              </a:rPr>
              <a:t>part</a:t>
            </a:r>
            <a:r>
              <a:rPr lang="id-ID" b="1" dirty="0">
                <a:solidFill>
                  <a:srgbClr val="0070C0"/>
                </a:solidFill>
              </a:rPr>
              <a:t> 2)</a:t>
            </a:r>
          </a:p>
          <a:p>
            <a:pPr marL="514350" indent="-514350">
              <a:buFont typeface="+mj-lt"/>
              <a:buAutoNum type="arabicPeriod"/>
            </a:pPr>
            <a:r>
              <a:rPr lang="en-US" b="1" dirty="0">
                <a:solidFill>
                  <a:srgbClr val="0070C0"/>
                </a:solidFill>
              </a:rPr>
              <a:t>The quick guide to referencing </a:t>
            </a:r>
            <a:endParaRPr lang="id-ID" b="1" dirty="0">
              <a:solidFill>
                <a:srgbClr val="0070C0"/>
              </a:solidFill>
            </a:endParaRPr>
          </a:p>
          <a:p>
            <a:pPr marL="514350" indent="-514350">
              <a:buFont typeface="+mj-lt"/>
              <a:buAutoNum type="arabicPeriod"/>
            </a:pPr>
            <a:r>
              <a:rPr lang="en-US" b="1" dirty="0">
                <a:solidFill>
                  <a:srgbClr val="0070C0"/>
                </a:solidFill>
              </a:rPr>
              <a:t>Systems for referencing</a:t>
            </a:r>
          </a:p>
          <a:p>
            <a:pPr marL="514350" indent="-514350">
              <a:buFont typeface="+mj-lt"/>
              <a:buAutoNum type="arabicPeriod"/>
            </a:pPr>
            <a:r>
              <a:rPr lang="en-US" b="1" dirty="0">
                <a:solidFill>
                  <a:srgbClr val="0070C0"/>
                </a:solidFill>
              </a:rPr>
              <a:t>Citation Style</a:t>
            </a:r>
          </a:p>
          <a:p>
            <a:pPr lvl="1"/>
            <a:r>
              <a:rPr lang="en-US" b="1" dirty="0">
                <a:solidFill>
                  <a:srgbClr val="0070C0"/>
                </a:solidFill>
              </a:rPr>
              <a:t>APA (American </a:t>
            </a:r>
            <a:r>
              <a:rPr lang="en-US" b="1" dirty="0" err="1">
                <a:solidFill>
                  <a:srgbClr val="0070C0"/>
                </a:solidFill>
              </a:rPr>
              <a:t>Psycological</a:t>
            </a:r>
            <a:r>
              <a:rPr lang="en-US" b="1" dirty="0">
                <a:solidFill>
                  <a:srgbClr val="0070C0"/>
                </a:solidFill>
              </a:rPr>
              <a:t> Association)</a:t>
            </a:r>
          </a:p>
          <a:p>
            <a:pPr lvl="1"/>
            <a:r>
              <a:rPr lang="en-US" b="1" dirty="0">
                <a:solidFill>
                  <a:srgbClr val="0070C0"/>
                </a:solidFill>
              </a:rPr>
              <a:t>Harvard</a:t>
            </a:r>
          </a:p>
          <a:p>
            <a:pPr marL="514350" indent="-514350">
              <a:buFont typeface="+mj-lt"/>
              <a:buAutoNum type="arabicPeriod"/>
            </a:pPr>
            <a:r>
              <a:rPr lang="en-US" b="1" dirty="0">
                <a:solidFill>
                  <a:srgbClr val="0070C0"/>
                </a:solidFill>
              </a:rPr>
              <a:t>Reference management software</a:t>
            </a:r>
          </a:p>
          <a:p>
            <a:pPr lvl="1"/>
            <a:r>
              <a:rPr lang="en-US" b="1" dirty="0" err="1">
                <a:solidFill>
                  <a:srgbClr val="0070C0"/>
                </a:solidFill>
              </a:rPr>
              <a:t>Mendeley</a:t>
            </a:r>
            <a:endParaRPr lang="en-US" b="1" dirty="0">
              <a:solidFill>
                <a:srgbClr val="0070C0"/>
              </a:solidFill>
            </a:endParaRPr>
          </a:p>
          <a:p>
            <a:pPr marL="514350" indent="-514350">
              <a:buFont typeface="+mj-lt"/>
              <a:buAutoNum type="arabicPeriod"/>
            </a:pPr>
            <a:r>
              <a:rPr lang="en-US" b="1" dirty="0">
                <a:solidFill>
                  <a:srgbClr val="0070C0"/>
                </a:solidFill>
              </a:rPr>
              <a:t>How to check plagiarism</a:t>
            </a:r>
          </a:p>
          <a:p>
            <a:pPr marL="514350" indent="-514350">
              <a:buFont typeface="+mj-lt"/>
              <a:buAutoNum type="arabicPeriod"/>
            </a:pPr>
            <a:endParaRPr lang="en-US" dirty="0"/>
          </a:p>
        </p:txBody>
      </p:sp>
      <p:sp>
        <p:nvSpPr>
          <p:cNvPr id="2" name="TextBox 1"/>
          <p:cNvSpPr txBox="1"/>
          <p:nvPr/>
        </p:nvSpPr>
        <p:spPr>
          <a:xfrm>
            <a:off x="400832" y="125260"/>
            <a:ext cx="2460930" cy="707886"/>
          </a:xfrm>
          <a:prstGeom prst="rect">
            <a:avLst/>
          </a:prstGeom>
          <a:noFill/>
        </p:spPr>
        <p:txBody>
          <a:bodyPr wrap="none" rtlCol="0">
            <a:spAutoFit/>
          </a:bodyPr>
          <a:lstStyle/>
          <a:p>
            <a:r>
              <a:rPr lang="en-US" sz="4000"/>
              <a:t>OVERVIEW</a:t>
            </a:r>
          </a:p>
        </p:txBody>
      </p:sp>
      <p:sp>
        <p:nvSpPr>
          <p:cNvPr id="4" name="Date Placeholder 3"/>
          <p:cNvSpPr>
            <a:spLocks noGrp="1"/>
          </p:cNvSpPr>
          <p:nvPr>
            <p:ph type="dt" sz="half" idx="10"/>
          </p:nvPr>
        </p:nvSpPr>
        <p:spPr/>
        <p:txBody>
          <a:bodyPr/>
          <a:lstStyle/>
          <a:p>
            <a:fld id="{8216DAA8-D669-2241-A638-5756C3FBD50D}"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a:t>
            </a:fld>
            <a:endParaRPr lang="en-US"/>
          </a:p>
        </p:txBody>
      </p:sp>
      <p:sp>
        <p:nvSpPr>
          <p:cNvPr id="7" name="Frame 6">
            <a:extLst>
              <a:ext uri="{FF2B5EF4-FFF2-40B4-BE49-F238E27FC236}">
                <a16:creationId xmlns:a16="http://schemas.microsoft.com/office/drawing/2014/main" id="{A8C934BF-2E78-6447-84CF-53C76F56E87E}"/>
              </a:ext>
            </a:extLst>
          </p:cNvPr>
          <p:cNvSpPr/>
          <p:nvPr/>
        </p:nvSpPr>
        <p:spPr>
          <a:xfrm>
            <a:off x="633434" y="3203575"/>
            <a:ext cx="5448300" cy="3152775"/>
          </a:xfrm>
          <a:prstGeom prst="frame">
            <a:avLst>
              <a:gd name="adj1" fmla="val 5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495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66800" y="157652"/>
            <a:ext cx="8756396" cy="435133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4572057"/>
            <a:ext cx="8756396" cy="1882805"/>
          </a:xfrm>
          <a:prstGeom prst="rect">
            <a:avLst/>
          </a:prstGeom>
        </p:spPr>
      </p:pic>
      <p:sp>
        <p:nvSpPr>
          <p:cNvPr id="2" name="Date Placeholder 1"/>
          <p:cNvSpPr>
            <a:spLocks noGrp="1"/>
          </p:cNvSpPr>
          <p:nvPr>
            <p:ph type="dt" sz="half" idx="10"/>
          </p:nvPr>
        </p:nvSpPr>
        <p:spPr/>
        <p:txBody>
          <a:bodyPr/>
          <a:lstStyle/>
          <a:p>
            <a:fld id="{C4DD4E28-BF21-AB4D-9CE3-2C47CE4BAA40}"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20</a:t>
            </a:fld>
            <a:endParaRPr lang="en-US"/>
          </a:p>
        </p:txBody>
      </p:sp>
    </p:spTree>
    <p:extLst>
      <p:ext uri="{BB962C8B-B14F-4D97-AF65-F5344CB8AC3E}">
        <p14:creationId xmlns:p14="http://schemas.microsoft.com/office/powerpoint/2010/main" val="305334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8478" y="576197"/>
            <a:ext cx="5857924" cy="5674291"/>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6402" y="876821"/>
            <a:ext cx="5909422" cy="3206663"/>
          </a:xfrm>
          <a:prstGeom prst="rect">
            <a:avLst/>
          </a:prstGeom>
        </p:spPr>
      </p:pic>
      <p:sp>
        <p:nvSpPr>
          <p:cNvPr id="2" name="Date Placeholder 1"/>
          <p:cNvSpPr>
            <a:spLocks noGrp="1"/>
          </p:cNvSpPr>
          <p:nvPr>
            <p:ph type="dt" sz="half" idx="10"/>
          </p:nvPr>
        </p:nvSpPr>
        <p:spPr/>
        <p:txBody>
          <a:bodyPr/>
          <a:lstStyle/>
          <a:p>
            <a:fld id="{B30AFF06-0650-DF44-8C29-3B672858A15B}"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21</a:t>
            </a:fld>
            <a:endParaRPr lang="en-US"/>
          </a:p>
        </p:txBody>
      </p:sp>
    </p:spTree>
    <p:extLst>
      <p:ext uri="{BB962C8B-B14F-4D97-AF65-F5344CB8AC3E}">
        <p14:creationId xmlns:p14="http://schemas.microsoft.com/office/powerpoint/2010/main" val="203307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95C4-001F-B242-A6F8-ACD572D7962B}"/>
              </a:ext>
            </a:extLst>
          </p:cNvPr>
          <p:cNvSpPr>
            <a:spLocks noGrp="1"/>
          </p:cNvSpPr>
          <p:nvPr>
            <p:ph type="title"/>
          </p:nvPr>
        </p:nvSpPr>
        <p:spPr/>
        <p:txBody>
          <a:bodyPr/>
          <a:lstStyle/>
          <a:p>
            <a:r>
              <a:rPr lang="en-US" b="1" dirty="0"/>
              <a:t>WHICH CITATION SYSTEM SHOULD YOU USE?</a:t>
            </a:r>
          </a:p>
        </p:txBody>
      </p:sp>
      <p:sp>
        <p:nvSpPr>
          <p:cNvPr id="3" name="Content Placeholder 2">
            <a:extLst>
              <a:ext uri="{FF2B5EF4-FFF2-40B4-BE49-F238E27FC236}">
                <a16:creationId xmlns:a16="http://schemas.microsoft.com/office/drawing/2014/main" id="{252BFB7C-F31D-5C42-9271-7C626B6CA113}"/>
              </a:ext>
            </a:extLst>
          </p:cNvPr>
          <p:cNvSpPr>
            <a:spLocks noGrp="1"/>
          </p:cNvSpPr>
          <p:nvPr>
            <p:ph idx="1"/>
          </p:nvPr>
        </p:nvSpPr>
        <p:spPr/>
        <p:txBody>
          <a:bodyPr/>
          <a:lstStyle/>
          <a:p>
            <a:r>
              <a:rPr lang="en-US" dirty="0"/>
              <a:t>If you want to submit a journal article, follow the </a:t>
            </a:r>
            <a:r>
              <a:rPr lang="en-US" b="1" dirty="0">
                <a:solidFill>
                  <a:srgbClr val="FF0000"/>
                </a:solidFill>
              </a:rPr>
              <a:t>AUTHOR GUIDE </a:t>
            </a:r>
            <a:r>
              <a:rPr lang="en-US" dirty="0"/>
              <a:t>for citation. </a:t>
            </a:r>
          </a:p>
          <a:p>
            <a:pPr marL="0" indent="0">
              <a:buNone/>
            </a:pPr>
            <a:endParaRPr lang="en-US" dirty="0"/>
          </a:p>
          <a:p>
            <a:r>
              <a:rPr lang="en-US" dirty="0"/>
              <a:t>If you want to submit your thesis / dissertation, follow the </a:t>
            </a:r>
            <a:r>
              <a:rPr lang="en-US" b="1" dirty="0">
                <a:solidFill>
                  <a:srgbClr val="FF0000"/>
                </a:solidFill>
              </a:rPr>
              <a:t>THESIS WRITING GUIDE BOOK.</a:t>
            </a:r>
          </a:p>
          <a:p>
            <a:pPr marL="0" indent="0">
              <a:buNone/>
            </a:pPr>
            <a:endParaRPr lang="en-US" dirty="0"/>
          </a:p>
          <a:p>
            <a:pPr marL="0" indent="0">
              <a:buNone/>
            </a:pPr>
            <a:r>
              <a:rPr lang="en-US" dirty="0"/>
              <a:t>IMPORTANT : </a:t>
            </a:r>
            <a:r>
              <a:rPr lang="en-US" b="1" dirty="0"/>
              <a:t>BE CONSISTENT !</a:t>
            </a:r>
          </a:p>
        </p:txBody>
      </p:sp>
      <p:sp>
        <p:nvSpPr>
          <p:cNvPr id="4" name="Date Placeholder 3">
            <a:extLst>
              <a:ext uri="{FF2B5EF4-FFF2-40B4-BE49-F238E27FC236}">
                <a16:creationId xmlns:a16="http://schemas.microsoft.com/office/drawing/2014/main" id="{49868499-B0B0-D149-935C-E900876FDA3A}"/>
              </a:ext>
            </a:extLst>
          </p:cNvPr>
          <p:cNvSpPr>
            <a:spLocks noGrp="1"/>
          </p:cNvSpPr>
          <p:nvPr>
            <p:ph type="dt" sz="half" idx="10"/>
          </p:nvPr>
        </p:nvSpPr>
        <p:spPr/>
        <p:txBody>
          <a:bodyPr/>
          <a:lstStyle/>
          <a:p>
            <a:fld id="{0B0031DD-1FEF-D343-B3EF-24677B0669CE}" type="datetime1">
              <a:rPr lang="en-ID" smtClean="0"/>
              <a:t>30/08/18</a:t>
            </a:fld>
            <a:endParaRPr lang="en-US"/>
          </a:p>
        </p:txBody>
      </p:sp>
      <p:sp>
        <p:nvSpPr>
          <p:cNvPr id="5" name="Footer Placeholder 4">
            <a:extLst>
              <a:ext uri="{FF2B5EF4-FFF2-40B4-BE49-F238E27FC236}">
                <a16:creationId xmlns:a16="http://schemas.microsoft.com/office/drawing/2014/main" id="{A3F2586C-E75E-7D4F-9512-388250524A5D}"/>
              </a:ext>
            </a:extLst>
          </p:cNvPr>
          <p:cNvSpPr>
            <a:spLocks noGrp="1"/>
          </p:cNvSpPr>
          <p:nvPr>
            <p:ph type="ftr" sz="quarter" idx="11"/>
          </p:nvPr>
        </p:nvSpPr>
        <p:spPr/>
        <p:txBody>
          <a:bodyPr/>
          <a:lstStyle/>
          <a:p>
            <a:r>
              <a:rPr lang="en-US"/>
              <a:t>Lucia Dhiantika Witasari_dhiantika.staff.ugm.ac.id</a:t>
            </a:r>
          </a:p>
        </p:txBody>
      </p:sp>
      <p:sp>
        <p:nvSpPr>
          <p:cNvPr id="6" name="Slide Number Placeholder 5">
            <a:extLst>
              <a:ext uri="{FF2B5EF4-FFF2-40B4-BE49-F238E27FC236}">
                <a16:creationId xmlns:a16="http://schemas.microsoft.com/office/drawing/2014/main" id="{43882C85-E584-C749-9178-42D6C54BFB6B}"/>
              </a:ext>
            </a:extLst>
          </p:cNvPr>
          <p:cNvSpPr>
            <a:spLocks noGrp="1"/>
          </p:cNvSpPr>
          <p:nvPr>
            <p:ph type="sldNum" sz="quarter" idx="12"/>
          </p:nvPr>
        </p:nvSpPr>
        <p:spPr/>
        <p:txBody>
          <a:bodyPr/>
          <a:lstStyle/>
          <a:p>
            <a:fld id="{3C46FFD6-42EB-1041-AB0F-133C50B3E860}" type="slidenum">
              <a:rPr lang="en-US" smtClean="0"/>
              <a:t>22</a:t>
            </a:fld>
            <a:endParaRPr lang="en-US" dirty="0"/>
          </a:p>
        </p:txBody>
      </p:sp>
    </p:spTree>
    <p:extLst>
      <p:ext uri="{BB962C8B-B14F-4D97-AF65-F5344CB8AC3E}">
        <p14:creationId xmlns:p14="http://schemas.microsoft.com/office/powerpoint/2010/main" val="312731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72"/>
            <a:ext cx="10515600" cy="1325563"/>
          </a:xfrm>
        </p:spPr>
        <p:txBody>
          <a:bodyPr/>
          <a:lstStyle/>
          <a:p>
            <a:pPr algn="ctr"/>
            <a:r>
              <a:rPr lang="en-US" b="1" dirty="0"/>
              <a:t>Reference management software</a:t>
            </a:r>
          </a:p>
        </p:txBody>
      </p:sp>
      <p:sp>
        <p:nvSpPr>
          <p:cNvPr id="4" name="Date Placeholder 3"/>
          <p:cNvSpPr>
            <a:spLocks noGrp="1"/>
          </p:cNvSpPr>
          <p:nvPr>
            <p:ph type="dt" sz="half" idx="10"/>
          </p:nvPr>
        </p:nvSpPr>
        <p:spPr/>
        <p:txBody>
          <a:bodyPr/>
          <a:lstStyle/>
          <a:p>
            <a:fld id="{C3DDEFB2-3E74-7044-8CFF-9B4CC5FFF32F}"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23</a:t>
            </a:fld>
            <a:endParaRPr lang="en-US"/>
          </a:p>
        </p:txBody>
      </p:sp>
      <p:pic>
        <p:nvPicPr>
          <p:cNvPr id="7" name="Picture 6"/>
          <p:cNvPicPr>
            <a:picLocks noChangeAspect="1"/>
          </p:cNvPicPr>
          <p:nvPr/>
        </p:nvPicPr>
        <p:blipFill>
          <a:blip r:embed="rId2"/>
          <a:stretch>
            <a:fillRect/>
          </a:stretch>
        </p:blipFill>
        <p:spPr>
          <a:xfrm>
            <a:off x="3849413" y="1454205"/>
            <a:ext cx="4552457" cy="4552457"/>
          </a:xfrm>
          <a:prstGeom prst="rect">
            <a:avLst/>
          </a:prstGeom>
        </p:spPr>
      </p:pic>
    </p:spTree>
    <p:extLst>
      <p:ext uri="{BB962C8B-B14F-4D97-AF65-F5344CB8AC3E}">
        <p14:creationId xmlns:p14="http://schemas.microsoft.com/office/powerpoint/2010/main" val="3281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61390"/>
            <a:ext cx="3639207" cy="2709700"/>
          </a:xfrm>
        </p:spPr>
        <p:txBody>
          <a:bodyPr>
            <a:noAutofit/>
          </a:bodyPr>
          <a:lstStyle/>
          <a:p>
            <a:r>
              <a:rPr lang="en-US" b="1" dirty="0"/>
              <a:t>Cite as you write</a:t>
            </a:r>
          </a:p>
          <a:p>
            <a:r>
              <a:rPr lang="en-US" b="1" dirty="0"/>
              <a:t>Annotate as you read</a:t>
            </a:r>
          </a:p>
          <a:p>
            <a:r>
              <a:rPr lang="en-US" b="1" dirty="0"/>
              <a:t>Organize your content</a:t>
            </a:r>
          </a:p>
          <a:p>
            <a:r>
              <a:rPr lang="en-US" b="1" dirty="0"/>
              <a:t>Access your research anywhere</a:t>
            </a:r>
          </a:p>
        </p:txBody>
      </p:sp>
      <p:sp>
        <p:nvSpPr>
          <p:cNvPr id="4" name="Date Placeholder 3"/>
          <p:cNvSpPr>
            <a:spLocks noGrp="1"/>
          </p:cNvSpPr>
          <p:nvPr>
            <p:ph type="dt" sz="half" idx="10"/>
          </p:nvPr>
        </p:nvSpPr>
        <p:spPr/>
        <p:txBody>
          <a:bodyPr/>
          <a:lstStyle/>
          <a:p>
            <a:fld id="{815B2655-E72F-BD4F-8BC4-AD931993976A}"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24</a:t>
            </a:fld>
            <a:endParaRPr lang="en-US"/>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6197" y="1865127"/>
            <a:ext cx="7154405" cy="411000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790" y="515444"/>
            <a:ext cx="4096407" cy="812779"/>
          </a:xfrm>
          <a:prstGeom prst="rect">
            <a:avLst/>
          </a:prstGeom>
        </p:spPr>
      </p:pic>
    </p:spTree>
    <p:extLst>
      <p:ext uri="{BB962C8B-B14F-4D97-AF65-F5344CB8AC3E}">
        <p14:creationId xmlns:p14="http://schemas.microsoft.com/office/powerpoint/2010/main" val="184899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Ayo </a:t>
            </a:r>
            <a:r>
              <a:rPr lang="en-US" dirty="0" err="1"/>
              <a:t>gunakan</a:t>
            </a:r>
            <a:r>
              <a:rPr lang="en-US" dirty="0"/>
              <a:t> software </a:t>
            </a:r>
            <a:r>
              <a:rPr lang="en-US" dirty="0" err="1"/>
              <a:t>Mendeley</a:t>
            </a:r>
            <a:r>
              <a:rPr lang="mr-IN" dirty="0"/>
              <a:t>…</a:t>
            </a:r>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311" y="1825625"/>
            <a:ext cx="3047377" cy="4351338"/>
          </a:xfrm>
        </p:spPr>
      </p:pic>
      <p:sp>
        <p:nvSpPr>
          <p:cNvPr id="4" name="Date Placeholder 3"/>
          <p:cNvSpPr>
            <a:spLocks noGrp="1"/>
          </p:cNvSpPr>
          <p:nvPr>
            <p:ph type="dt" sz="half" idx="10"/>
          </p:nvPr>
        </p:nvSpPr>
        <p:spPr/>
        <p:txBody>
          <a:bodyPr/>
          <a:lstStyle/>
          <a:p>
            <a:fld id="{A044C9C3-16E7-7F43-B27C-7900D5528B3B}"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25</a:t>
            </a:fld>
            <a:endParaRPr lang="en-US"/>
          </a:p>
        </p:txBody>
      </p:sp>
    </p:spTree>
    <p:extLst>
      <p:ext uri="{BB962C8B-B14F-4D97-AF65-F5344CB8AC3E}">
        <p14:creationId xmlns:p14="http://schemas.microsoft.com/office/powerpoint/2010/main" val="131349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check plagiarism?</a:t>
            </a:r>
          </a:p>
        </p:txBody>
      </p:sp>
      <p:sp>
        <p:nvSpPr>
          <p:cNvPr id="3" name="Content Placeholder 2"/>
          <p:cNvSpPr>
            <a:spLocks noGrp="1"/>
          </p:cNvSpPr>
          <p:nvPr>
            <p:ph idx="1"/>
          </p:nvPr>
        </p:nvSpPr>
        <p:spPr>
          <a:xfrm>
            <a:off x="838200" y="1825625"/>
            <a:ext cx="10515600" cy="1642789"/>
          </a:xfrm>
        </p:spPr>
        <p:txBody>
          <a:bodyPr>
            <a:normAutofit/>
          </a:bodyPr>
          <a:lstStyle/>
          <a:p>
            <a:r>
              <a:rPr lang="en-US" dirty="0"/>
              <a:t>Viper (https://</a:t>
            </a:r>
            <a:r>
              <a:rPr lang="en-US" dirty="0" err="1"/>
              <a:t>www.scanmyessay.com</a:t>
            </a:r>
            <a:r>
              <a:rPr lang="en-US" dirty="0"/>
              <a:t>/)</a:t>
            </a:r>
          </a:p>
          <a:p>
            <a:r>
              <a:rPr lang="en-US" dirty="0"/>
              <a:t>QUETEXT (</a:t>
            </a:r>
            <a:r>
              <a:rPr lang="en-US" dirty="0">
                <a:hlinkClick r:id="rId2"/>
              </a:rPr>
              <a:t>https://</a:t>
            </a:r>
            <a:r>
              <a:rPr lang="en-US" dirty="0" err="1">
                <a:hlinkClick r:id="rId2"/>
              </a:rPr>
              <a:t>www.quetext.com</a:t>
            </a:r>
            <a:r>
              <a:rPr lang="en-US" dirty="0">
                <a:hlinkClick r:id="rId2"/>
              </a:rPr>
              <a:t>/)</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EB385F38-E3DE-474A-96A8-412CB7954C3B}"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26</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971" y="3014171"/>
            <a:ext cx="6087842" cy="277125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4536" y="3014171"/>
            <a:ext cx="5637556" cy="2771257"/>
          </a:xfrm>
          <a:prstGeom prst="rect">
            <a:avLst/>
          </a:prstGeom>
        </p:spPr>
      </p:pic>
    </p:spTree>
    <p:extLst>
      <p:ext uri="{BB962C8B-B14F-4D97-AF65-F5344CB8AC3E}">
        <p14:creationId xmlns:p14="http://schemas.microsoft.com/office/powerpoint/2010/main" val="150079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9935-01D3-B94E-8C84-2104F1BC4728}"/>
              </a:ext>
            </a:extLst>
          </p:cNvPr>
          <p:cNvSpPr>
            <a:spLocks noGrp="1"/>
          </p:cNvSpPr>
          <p:nvPr>
            <p:ph type="title"/>
          </p:nvPr>
        </p:nvSpPr>
        <p:spPr/>
        <p:txBody>
          <a:bodyPr/>
          <a:lstStyle/>
          <a:p>
            <a:r>
              <a:rPr lang="en-US" dirty="0"/>
              <a:t>TUGAS KELOMPOK DAN INDIVIDU</a:t>
            </a:r>
          </a:p>
        </p:txBody>
      </p:sp>
      <p:graphicFrame>
        <p:nvGraphicFramePr>
          <p:cNvPr id="7" name="Content Placeholder 6">
            <a:extLst>
              <a:ext uri="{FF2B5EF4-FFF2-40B4-BE49-F238E27FC236}">
                <a16:creationId xmlns:a16="http://schemas.microsoft.com/office/drawing/2014/main" id="{4416708B-473E-2048-A558-1037F33235DD}"/>
              </a:ext>
            </a:extLst>
          </p:cNvPr>
          <p:cNvGraphicFramePr>
            <a:graphicFrameLocks noGrp="1"/>
          </p:cNvGraphicFramePr>
          <p:nvPr>
            <p:ph idx="1"/>
            <p:extLst>
              <p:ext uri="{D42A27DB-BD31-4B8C-83A1-F6EECF244321}">
                <p14:modId xmlns:p14="http://schemas.microsoft.com/office/powerpoint/2010/main" val="2852012435"/>
              </p:ext>
            </p:extLst>
          </p:nvPr>
        </p:nvGraphicFramePr>
        <p:xfrm>
          <a:off x="1625600" y="1917700"/>
          <a:ext cx="8940800" cy="2743200"/>
        </p:xfrm>
        <a:graphic>
          <a:graphicData uri="http://schemas.openxmlformats.org/drawingml/2006/table">
            <a:tbl>
              <a:tblPr firstRow="1" firstCol="1" lastRow="1" lastCol="1" bandRow="1" bandCol="1">
                <a:tableStyleId>{5C22544A-7EE6-4342-B048-85BDC9FD1C3A}</a:tableStyleId>
              </a:tblPr>
              <a:tblGrid>
                <a:gridCol w="1278416">
                  <a:extLst>
                    <a:ext uri="{9D8B030D-6E8A-4147-A177-3AD203B41FA5}">
                      <a16:colId xmlns:a16="http://schemas.microsoft.com/office/drawing/2014/main" val="1805175977"/>
                    </a:ext>
                  </a:extLst>
                </a:gridCol>
                <a:gridCol w="5874044">
                  <a:extLst>
                    <a:ext uri="{9D8B030D-6E8A-4147-A177-3AD203B41FA5}">
                      <a16:colId xmlns:a16="http://schemas.microsoft.com/office/drawing/2014/main" val="3854404795"/>
                    </a:ext>
                  </a:extLst>
                </a:gridCol>
                <a:gridCol w="893720">
                  <a:extLst>
                    <a:ext uri="{9D8B030D-6E8A-4147-A177-3AD203B41FA5}">
                      <a16:colId xmlns:a16="http://schemas.microsoft.com/office/drawing/2014/main" val="679684950"/>
                    </a:ext>
                  </a:extLst>
                </a:gridCol>
                <a:gridCol w="894620">
                  <a:extLst>
                    <a:ext uri="{9D8B030D-6E8A-4147-A177-3AD203B41FA5}">
                      <a16:colId xmlns:a16="http://schemas.microsoft.com/office/drawing/2014/main" val="4164059781"/>
                    </a:ext>
                  </a:extLst>
                </a:gridCol>
              </a:tblGrid>
              <a:tr h="464457">
                <a:tc>
                  <a:txBody>
                    <a:bodyPr/>
                    <a:lstStyle/>
                    <a:p>
                      <a:pPr algn="ctr" hangingPunct="0">
                        <a:spcAft>
                          <a:spcPts val="0"/>
                        </a:spcAft>
                      </a:pPr>
                      <a:r>
                        <a:rPr lang="en-ID" sz="1800" dirty="0">
                          <a:effectLst/>
                        </a:rPr>
                        <a:t>3.</a:t>
                      </a:r>
                    </a:p>
                    <a:p>
                      <a:pPr algn="ctr" hangingPunct="0">
                        <a:spcAft>
                          <a:spcPts val="0"/>
                        </a:spcAft>
                      </a:pPr>
                      <a:r>
                        <a:rPr lang="id-ID" sz="1800" dirty="0">
                          <a:effectLst/>
                        </a:rPr>
                        <a:t>30/8</a:t>
                      </a:r>
                      <a:endParaRPr lang="en-ID"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hangingPunct="0">
                        <a:spcAft>
                          <a:spcPts val="0"/>
                        </a:spcAft>
                      </a:pPr>
                      <a:r>
                        <a:rPr lang="id-ID" sz="1800">
                          <a:effectLst/>
                        </a:rPr>
                        <a:t>Pengamatan fenomena, penelusuran pustaka, cara mensitir pustaka. </a:t>
                      </a:r>
                      <a:endParaRPr lang="en-ID"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0"/>
                        </a:spcAft>
                      </a:pPr>
                      <a:r>
                        <a:rPr lang="id-ID" sz="1800">
                          <a:effectLst/>
                        </a:rPr>
                        <a:t>LDW</a:t>
                      </a:r>
                      <a:endParaRPr lang="en-ID"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0"/>
                        </a:spcAft>
                      </a:pPr>
                      <a:r>
                        <a:rPr lang="id-ID" sz="1800">
                          <a:effectLst/>
                        </a:rPr>
                        <a:t>SA</a:t>
                      </a:r>
                      <a:endParaRPr lang="en-ID"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1722269"/>
                  </a:ext>
                </a:extLst>
              </a:tr>
              <a:tr h="1161143">
                <a:tc>
                  <a:txBody>
                    <a:bodyPr/>
                    <a:lstStyle/>
                    <a:p>
                      <a:pPr algn="ctr" hangingPunct="0">
                        <a:spcAft>
                          <a:spcPts val="0"/>
                        </a:spcAft>
                      </a:pPr>
                      <a:r>
                        <a:rPr lang="id-ID" sz="1800" dirty="0">
                          <a:effectLst/>
                        </a:rPr>
                        <a:t>PR 2.</a:t>
                      </a:r>
                      <a:endParaRPr lang="en-ID"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42900" lvl="0" indent="-342900" hangingPunct="0">
                        <a:spcAft>
                          <a:spcPts val="0"/>
                        </a:spcAft>
                        <a:buFont typeface="+mj-lt"/>
                        <a:buAutoNum type="arabicPeriod"/>
                      </a:pPr>
                      <a:r>
                        <a:rPr lang="id-ID" sz="1800" dirty="0">
                          <a:effectLst/>
                        </a:rPr>
                        <a:t>Mencari fenomena yang terjadi di lingkungan sekitar (bidang TPHP), dan diuraikan</a:t>
                      </a:r>
                      <a:endParaRPr lang="en-ID" sz="1800" dirty="0">
                        <a:effectLst/>
                      </a:endParaRPr>
                    </a:p>
                    <a:p>
                      <a:pPr marL="342900" lvl="0" indent="-342900" hangingPunct="0">
                        <a:spcAft>
                          <a:spcPts val="0"/>
                        </a:spcAft>
                        <a:buFont typeface="+mj-lt"/>
                        <a:buAutoNum type="arabicPeriod"/>
                      </a:pPr>
                      <a:r>
                        <a:rPr lang="id-ID" sz="1800" dirty="0">
                          <a:effectLst/>
                        </a:rPr>
                        <a:t>Mencari minimal 3 pustaka pada jurnal terkait fenomena no. 1.</a:t>
                      </a:r>
                      <a:endParaRPr lang="en-ID" sz="1800" dirty="0">
                        <a:effectLst/>
                      </a:endParaRPr>
                    </a:p>
                    <a:p>
                      <a:pPr marL="342900" lvl="0" indent="-342900" hangingPunct="0">
                        <a:spcAft>
                          <a:spcPts val="0"/>
                        </a:spcAft>
                        <a:buFont typeface="+mj-lt"/>
                        <a:buAutoNum type="arabicPeriod"/>
                      </a:pPr>
                      <a:r>
                        <a:rPr lang="id-ID" sz="1800" dirty="0">
                          <a:effectLst/>
                        </a:rPr>
                        <a:t>Merangkum isi pustaka yang dibaca</a:t>
                      </a:r>
                    </a:p>
                    <a:p>
                      <a:pPr marL="342900" lvl="0" indent="-342900" hangingPunct="0">
                        <a:spcAft>
                          <a:spcPts val="0"/>
                        </a:spcAft>
                        <a:buFont typeface="+mj-lt"/>
                        <a:buAutoNum type="arabicPeriod"/>
                      </a:pPr>
                      <a:r>
                        <a:rPr lang="id-ID" sz="1800" dirty="0">
                          <a:solidFill>
                            <a:schemeClr val="bg1"/>
                          </a:solidFill>
                          <a:effectLst/>
                          <a:latin typeface="+mn-lt"/>
                          <a:ea typeface="Times New Roman" panose="02020603050405020304" pitchFamily="18" charset="0"/>
                        </a:rPr>
                        <a:t>Membuat referensi dari artikel jurnal / </a:t>
                      </a:r>
                      <a:r>
                        <a:rPr lang="id-ID" sz="1800" dirty="0" err="1">
                          <a:solidFill>
                            <a:schemeClr val="bg1"/>
                          </a:solidFill>
                          <a:effectLst/>
                          <a:latin typeface="+mn-lt"/>
                          <a:ea typeface="Times New Roman" panose="02020603050405020304" pitchFamily="18" charset="0"/>
                        </a:rPr>
                        <a:t>review</a:t>
                      </a:r>
                      <a:r>
                        <a:rPr lang="id-ID" sz="1800" dirty="0">
                          <a:solidFill>
                            <a:schemeClr val="bg1"/>
                          </a:solidFill>
                          <a:effectLst/>
                          <a:latin typeface="+mn-lt"/>
                          <a:ea typeface="Times New Roman" panose="02020603050405020304" pitchFamily="18" charset="0"/>
                        </a:rPr>
                        <a:t> yang di dapatkan sesuai </a:t>
                      </a:r>
                      <a:r>
                        <a:rPr lang="id-ID" sz="1800" dirty="0" err="1">
                          <a:solidFill>
                            <a:schemeClr val="bg1"/>
                          </a:solidFill>
                          <a:effectLst/>
                          <a:latin typeface="+mn-lt"/>
                          <a:ea typeface="Times New Roman" panose="02020603050405020304" pitchFamily="18" charset="0"/>
                        </a:rPr>
                        <a:t>system</a:t>
                      </a:r>
                      <a:r>
                        <a:rPr lang="id-ID" sz="1800" dirty="0">
                          <a:solidFill>
                            <a:schemeClr val="bg1"/>
                          </a:solidFill>
                          <a:effectLst/>
                          <a:latin typeface="+mn-lt"/>
                          <a:ea typeface="Times New Roman" panose="02020603050405020304" pitchFamily="18" charset="0"/>
                        </a:rPr>
                        <a:t> APA dan </a:t>
                      </a:r>
                      <a:r>
                        <a:rPr lang="id-ID" sz="1800" dirty="0" err="1">
                          <a:solidFill>
                            <a:schemeClr val="bg1"/>
                          </a:solidFill>
                          <a:effectLst/>
                          <a:latin typeface="+mn-lt"/>
                          <a:ea typeface="Times New Roman" panose="02020603050405020304" pitchFamily="18" charset="0"/>
                        </a:rPr>
                        <a:t>Harvard</a:t>
                      </a:r>
                      <a:r>
                        <a:rPr lang="id-ID" sz="1800" dirty="0">
                          <a:solidFill>
                            <a:schemeClr val="bg1"/>
                          </a:solidFill>
                          <a:effectLst/>
                          <a:latin typeface="+mn-lt"/>
                          <a:ea typeface="Times New Roman" panose="02020603050405020304" pitchFamily="18" charset="0"/>
                        </a:rPr>
                        <a:t> (in </a:t>
                      </a:r>
                      <a:r>
                        <a:rPr lang="id-ID" sz="1800" dirty="0" err="1">
                          <a:solidFill>
                            <a:schemeClr val="bg1"/>
                          </a:solidFill>
                          <a:effectLst/>
                          <a:latin typeface="+mn-lt"/>
                          <a:ea typeface="Times New Roman" panose="02020603050405020304" pitchFamily="18" charset="0"/>
                        </a:rPr>
                        <a:t>text</a:t>
                      </a:r>
                      <a:r>
                        <a:rPr lang="id-ID" sz="1800" dirty="0">
                          <a:solidFill>
                            <a:schemeClr val="bg1"/>
                          </a:solidFill>
                          <a:effectLst/>
                          <a:latin typeface="+mn-lt"/>
                          <a:ea typeface="Times New Roman" panose="02020603050405020304" pitchFamily="18" charset="0"/>
                        </a:rPr>
                        <a:t> &amp; </a:t>
                      </a:r>
                      <a:r>
                        <a:rPr lang="id-ID" sz="1800" dirty="0" err="1">
                          <a:solidFill>
                            <a:schemeClr val="bg1"/>
                          </a:solidFill>
                          <a:effectLst/>
                          <a:latin typeface="+mn-lt"/>
                          <a:ea typeface="Times New Roman" panose="02020603050405020304" pitchFamily="18" charset="0"/>
                        </a:rPr>
                        <a:t>reference</a:t>
                      </a:r>
                      <a:r>
                        <a:rPr lang="id-ID" sz="1800" dirty="0">
                          <a:solidFill>
                            <a:schemeClr val="bg1"/>
                          </a:solidFill>
                          <a:effectLst/>
                          <a:latin typeface="+mn-lt"/>
                          <a:ea typeface="Times New Roman" panose="02020603050405020304" pitchFamily="18" charset="0"/>
                        </a:rPr>
                        <a:t> </a:t>
                      </a:r>
                      <a:r>
                        <a:rPr lang="id-ID" sz="1800" dirty="0" err="1">
                          <a:solidFill>
                            <a:schemeClr val="bg1"/>
                          </a:solidFill>
                          <a:effectLst/>
                          <a:latin typeface="+mn-lt"/>
                          <a:ea typeface="Times New Roman" panose="02020603050405020304" pitchFamily="18" charset="0"/>
                        </a:rPr>
                        <a:t>list</a:t>
                      </a:r>
                      <a:r>
                        <a:rPr lang="id-ID" sz="1800" dirty="0">
                          <a:solidFill>
                            <a:schemeClr val="bg1"/>
                          </a:solidFill>
                          <a:effectLst/>
                          <a:latin typeface="+mn-lt"/>
                          <a:ea typeface="Times New Roman" panose="02020603050405020304" pitchFamily="18" charset="0"/>
                        </a:rPr>
                        <a:t>)</a:t>
                      </a:r>
                      <a:endParaRPr lang="en-ID" sz="1800" dirty="0">
                        <a:solidFill>
                          <a:schemeClr val="bg1"/>
                        </a:solidFill>
                        <a:effectLst/>
                        <a:latin typeface="+mn-lt"/>
                        <a:ea typeface="Times New Roman" panose="02020603050405020304" pitchFamily="18" charset="0"/>
                      </a:endParaRPr>
                    </a:p>
                  </a:txBody>
                  <a:tcPr marL="68580" marR="68580" marT="0" marB="0"/>
                </a:tc>
                <a:tc>
                  <a:txBody>
                    <a:bodyPr/>
                    <a:lstStyle/>
                    <a:p>
                      <a:pPr algn="ctr" hangingPunct="0">
                        <a:spcAft>
                          <a:spcPts val="0"/>
                        </a:spcAft>
                      </a:pPr>
                      <a:r>
                        <a:rPr lang="id-ID" sz="1800" dirty="0">
                          <a:effectLst/>
                        </a:rPr>
                        <a:t> </a:t>
                      </a:r>
                      <a:endParaRPr lang="en-ID"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hangingPunct="0">
                        <a:spcAft>
                          <a:spcPts val="0"/>
                        </a:spcAft>
                      </a:pPr>
                      <a:r>
                        <a:rPr lang="id-ID" sz="1800" dirty="0">
                          <a:effectLst/>
                        </a:rPr>
                        <a:t> </a:t>
                      </a:r>
                      <a:endParaRPr lang="en-ID"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11946194"/>
                  </a:ext>
                </a:extLst>
              </a:tr>
            </a:tbl>
          </a:graphicData>
        </a:graphic>
      </p:graphicFrame>
      <p:sp>
        <p:nvSpPr>
          <p:cNvPr id="4" name="Date Placeholder 3">
            <a:extLst>
              <a:ext uri="{FF2B5EF4-FFF2-40B4-BE49-F238E27FC236}">
                <a16:creationId xmlns:a16="http://schemas.microsoft.com/office/drawing/2014/main" id="{280C43B2-DF27-CA48-AD51-8D516D03E768}"/>
              </a:ext>
            </a:extLst>
          </p:cNvPr>
          <p:cNvSpPr>
            <a:spLocks noGrp="1"/>
          </p:cNvSpPr>
          <p:nvPr>
            <p:ph type="dt" sz="half" idx="10"/>
          </p:nvPr>
        </p:nvSpPr>
        <p:spPr/>
        <p:txBody>
          <a:bodyPr/>
          <a:lstStyle/>
          <a:p>
            <a:fld id="{0B0031DD-1FEF-D343-B3EF-24677B0669CE}" type="datetime1">
              <a:rPr lang="en-ID" smtClean="0"/>
              <a:t>30/08/18</a:t>
            </a:fld>
            <a:endParaRPr lang="en-US"/>
          </a:p>
        </p:txBody>
      </p:sp>
      <p:sp>
        <p:nvSpPr>
          <p:cNvPr id="5" name="Footer Placeholder 4">
            <a:extLst>
              <a:ext uri="{FF2B5EF4-FFF2-40B4-BE49-F238E27FC236}">
                <a16:creationId xmlns:a16="http://schemas.microsoft.com/office/drawing/2014/main" id="{63E6DB34-69CF-B94D-B495-44419249C57F}"/>
              </a:ext>
            </a:extLst>
          </p:cNvPr>
          <p:cNvSpPr>
            <a:spLocks noGrp="1"/>
          </p:cNvSpPr>
          <p:nvPr>
            <p:ph type="ftr" sz="quarter" idx="11"/>
          </p:nvPr>
        </p:nvSpPr>
        <p:spPr/>
        <p:txBody>
          <a:bodyPr/>
          <a:lstStyle/>
          <a:p>
            <a:r>
              <a:rPr lang="en-US"/>
              <a:t>Lucia Dhiantika Witasari_dhiantika.staff.ugm.ac.id</a:t>
            </a:r>
          </a:p>
        </p:txBody>
      </p:sp>
      <p:sp>
        <p:nvSpPr>
          <p:cNvPr id="6" name="Slide Number Placeholder 5">
            <a:extLst>
              <a:ext uri="{FF2B5EF4-FFF2-40B4-BE49-F238E27FC236}">
                <a16:creationId xmlns:a16="http://schemas.microsoft.com/office/drawing/2014/main" id="{E7E9B135-4D15-DD4F-A208-E3D5679C2844}"/>
              </a:ext>
            </a:extLst>
          </p:cNvPr>
          <p:cNvSpPr>
            <a:spLocks noGrp="1"/>
          </p:cNvSpPr>
          <p:nvPr>
            <p:ph type="sldNum" sz="quarter" idx="12"/>
          </p:nvPr>
        </p:nvSpPr>
        <p:spPr/>
        <p:txBody>
          <a:bodyPr/>
          <a:lstStyle/>
          <a:p>
            <a:fld id="{3C46FFD6-42EB-1041-AB0F-133C50B3E860}" type="slidenum">
              <a:rPr lang="en-US" smtClean="0"/>
              <a:t>27</a:t>
            </a:fld>
            <a:endParaRPr lang="en-US"/>
          </a:p>
        </p:txBody>
      </p:sp>
    </p:spTree>
    <p:extLst>
      <p:ext uri="{BB962C8B-B14F-4D97-AF65-F5344CB8AC3E}">
        <p14:creationId xmlns:p14="http://schemas.microsoft.com/office/powerpoint/2010/main" val="3449460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AC62B6-165F-AB4C-8077-6E0526F1E867}"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28</a:t>
            </a:fld>
            <a:endParaRPr lang="en-US"/>
          </a:p>
        </p:txBody>
      </p:sp>
      <p:pic>
        <p:nvPicPr>
          <p:cNvPr id="1026" name="Picture 2" desc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8924"/>
            <a:ext cx="10493265" cy="58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2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2862"/>
            <a:ext cx="10515600" cy="962455"/>
          </a:xfrm>
        </p:spPr>
        <p:txBody>
          <a:bodyPr>
            <a:normAutofit/>
          </a:bodyPr>
          <a:lstStyle/>
          <a:p>
            <a:r>
              <a:rPr lang="en-US" sz="3200" b="1" dirty="0"/>
              <a:t>A reference must be provided if you :</a:t>
            </a:r>
          </a:p>
        </p:txBody>
      </p:sp>
      <p:sp>
        <p:nvSpPr>
          <p:cNvPr id="3" name="Content Placeholder 2"/>
          <p:cNvSpPr>
            <a:spLocks noGrp="1"/>
          </p:cNvSpPr>
          <p:nvPr>
            <p:ph idx="1"/>
          </p:nvPr>
        </p:nvSpPr>
        <p:spPr>
          <a:xfrm>
            <a:off x="838200" y="3772960"/>
            <a:ext cx="10515600" cy="2220282"/>
          </a:xfrm>
        </p:spPr>
        <p:txBody>
          <a:bodyPr>
            <a:normAutofit/>
          </a:bodyPr>
          <a:lstStyle/>
          <a:p>
            <a:r>
              <a:rPr lang="en-US" dirty="0"/>
              <a:t>quote (use someone else’s exact words) </a:t>
            </a:r>
          </a:p>
          <a:p>
            <a:r>
              <a:rPr lang="en-US" dirty="0"/>
              <a:t>copy (use figures, tables or structure) </a:t>
            </a:r>
          </a:p>
          <a:p>
            <a:r>
              <a:rPr lang="en-US" dirty="0"/>
              <a:t>paraphrase (convert someone else’s ideas into your own words)</a:t>
            </a:r>
          </a:p>
          <a:p>
            <a:r>
              <a:rPr lang="en-US" dirty="0" err="1"/>
              <a:t>summarise</a:t>
            </a:r>
            <a:r>
              <a:rPr lang="en-US" dirty="0"/>
              <a:t> (use a brief account of someone else’s ideas). </a:t>
            </a:r>
          </a:p>
          <a:p>
            <a:endParaRPr lang="en-US" dirty="0"/>
          </a:p>
        </p:txBody>
      </p:sp>
      <p:sp>
        <p:nvSpPr>
          <p:cNvPr id="4" name="Date Placeholder 3"/>
          <p:cNvSpPr>
            <a:spLocks noGrp="1"/>
          </p:cNvSpPr>
          <p:nvPr>
            <p:ph type="dt" sz="half" idx="10"/>
          </p:nvPr>
        </p:nvSpPr>
        <p:spPr/>
        <p:txBody>
          <a:bodyPr/>
          <a:lstStyle/>
          <a:p>
            <a:fld id="{7BE17266-F7FB-3443-9BDC-027EE1305BDE}"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3</a:t>
            </a:fld>
            <a:endParaRPr lang="en-US"/>
          </a:p>
        </p:txBody>
      </p:sp>
      <p:sp>
        <p:nvSpPr>
          <p:cNvPr id="7" name="Title 1">
            <a:extLst>
              <a:ext uri="{FF2B5EF4-FFF2-40B4-BE49-F238E27FC236}">
                <a16:creationId xmlns:a16="http://schemas.microsoft.com/office/drawing/2014/main" id="{7328F630-6E74-064F-943E-F2C66FD96AEC}"/>
              </a:ext>
            </a:extLst>
          </p:cNvPr>
          <p:cNvSpPr txBox="1">
            <a:spLocks/>
          </p:cNvSpPr>
          <p:nvPr/>
        </p:nvSpPr>
        <p:spPr>
          <a:xfrm>
            <a:off x="838200" y="365125"/>
            <a:ext cx="10515600" cy="9604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Citation</a:t>
            </a:r>
          </a:p>
        </p:txBody>
      </p:sp>
      <p:sp>
        <p:nvSpPr>
          <p:cNvPr id="8" name="Content Placeholder 2">
            <a:extLst>
              <a:ext uri="{FF2B5EF4-FFF2-40B4-BE49-F238E27FC236}">
                <a16:creationId xmlns:a16="http://schemas.microsoft.com/office/drawing/2014/main" id="{E4DB176B-56AE-B847-B7C7-BC376E8772B2}"/>
              </a:ext>
            </a:extLst>
          </p:cNvPr>
          <p:cNvSpPr txBox="1">
            <a:spLocks/>
          </p:cNvSpPr>
          <p:nvPr/>
        </p:nvSpPr>
        <p:spPr>
          <a:xfrm>
            <a:off x="838200" y="1300692"/>
            <a:ext cx="10515600" cy="985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ID" dirty="0"/>
              <a:t>is the way you tell your readers that certain material in your work came from another source.</a:t>
            </a:r>
            <a:endParaRPr lang="en-US" dirty="0"/>
          </a:p>
        </p:txBody>
      </p:sp>
    </p:spTree>
    <p:extLst>
      <p:ext uri="{BB962C8B-B14F-4D97-AF65-F5344CB8AC3E}">
        <p14:creationId xmlns:p14="http://schemas.microsoft.com/office/powerpoint/2010/main" val="97720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700"/>
            <a:ext cx="10515600" cy="1325563"/>
          </a:xfrm>
        </p:spPr>
        <p:txBody>
          <a:bodyPr>
            <a:normAutofit/>
          </a:bodyPr>
          <a:lstStyle/>
          <a:p>
            <a:r>
              <a:rPr lang="en-US" sz="3600" b="1" dirty="0"/>
              <a:t>The quick guide to referencing </a:t>
            </a:r>
            <a:endParaRPr lang="en-US" sz="36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24092" y="1690688"/>
            <a:ext cx="4273585" cy="4647050"/>
          </a:xfr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371600"/>
            <a:ext cx="3578300" cy="4966138"/>
          </a:xfrm>
          <a:prstGeom prst="rect">
            <a:avLst/>
          </a:prstGeom>
        </p:spPr>
      </p:pic>
      <p:sp>
        <p:nvSpPr>
          <p:cNvPr id="6" name="TextBox 5"/>
          <p:cNvSpPr txBox="1"/>
          <p:nvPr/>
        </p:nvSpPr>
        <p:spPr>
          <a:xfrm>
            <a:off x="10137228" y="6101255"/>
            <a:ext cx="1883849" cy="461665"/>
          </a:xfrm>
          <a:prstGeom prst="rect">
            <a:avLst/>
          </a:prstGeom>
          <a:noFill/>
        </p:spPr>
        <p:txBody>
          <a:bodyPr wrap="none" rtlCol="0">
            <a:spAutoFit/>
          </a:bodyPr>
          <a:lstStyle/>
          <a:p>
            <a:r>
              <a:rPr lang="en-US" sz="2400"/>
              <a:t>(Harris, 2001)</a:t>
            </a:r>
          </a:p>
        </p:txBody>
      </p:sp>
      <p:sp>
        <p:nvSpPr>
          <p:cNvPr id="3" name="Date Placeholder 2"/>
          <p:cNvSpPr>
            <a:spLocks noGrp="1"/>
          </p:cNvSpPr>
          <p:nvPr>
            <p:ph type="dt" sz="half" idx="10"/>
          </p:nvPr>
        </p:nvSpPr>
        <p:spPr/>
        <p:txBody>
          <a:bodyPr/>
          <a:lstStyle/>
          <a:p>
            <a:fld id="{787CBCCC-152E-3949-83CB-D0AC28229D12}" type="datetime1">
              <a:rPr lang="en-ID" smtClean="0"/>
              <a:t>30/08/18</a:t>
            </a:fld>
            <a:endParaRPr lang="en-US"/>
          </a:p>
        </p:txBody>
      </p:sp>
      <p:sp>
        <p:nvSpPr>
          <p:cNvPr id="7" name="Footer Placeholder 6"/>
          <p:cNvSpPr>
            <a:spLocks noGrp="1"/>
          </p:cNvSpPr>
          <p:nvPr>
            <p:ph type="ftr" sz="quarter" idx="11"/>
          </p:nvPr>
        </p:nvSpPr>
        <p:spPr/>
        <p:txBody>
          <a:bodyPr/>
          <a:lstStyle/>
          <a:p>
            <a:r>
              <a:rPr lang="en-US"/>
              <a:t>Lucia Dhiantika Witasari_dhiantika.staff.ugm.ac.id</a:t>
            </a:r>
          </a:p>
        </p:txBody>
      </p:sp>
      <p:sp>
        <p:nvSpPr>
          <p:cNvPr id="8" name="Slide Number Placeholder 7"/>
          <p:cNvSpPr>
            <a:spLocks noGrp="1"/>
          </p:cNvSpPr>
          <p:nvPr>
            <p:ph type="sldNum" sz="quarter" idx="12"/>
          </p:nvPr>
        </p:nvSpPr>
        <p:spPr/>
        <p:txBody>
          <a:bodyPr/>
          <a:lstStyle/>
          <a:p>
            <a:fld id="{3C46FFD6-42EB-1041-AB0F-133C50B3E860}" type="slidenum">
              <a:rPr lang="en-US" smtClean="0"/>
              <a:t>4</a:t>
            </a:fld>
            <a:endParaRPr lang="en-US"/>
          </a:p>
        </p:txBody>
      </p:sp>
    </p:spTree>
    <p:extLst>
      <p:ext uri="{BB962C8B-B14F-4D97-AF65-F5344CB8AC3E}">
        <p14:creationId xmlns:p14="http://schemas.microsoft.com/office/powerpoint/2010/main" val="172174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65F12-5BD9-A34A-8D23-76A9CBB2EC71}"/>
              </a:ext>
            </a:extLst>
          </p:cNvPr>
          <p:cNvSpPr>
            <a:spLocks noGrp="1"/>
          </p:cNvSpPr>
          <p:nvPr>
            <p:ph idx="1"/>
          </p:nvPr>
        </p:nvSpPr>
        <p:spPr>
          <a:xfrm>
            <a:off x="838200" y="1825624"/>
            <a:ext cx="10515600" cy="3457575"/>
          </a:xfrm>
        </p:spPr>
        <p:txBody>
          <a:bodyPr>
            <a:noAutofit/>
          </a:bodyPr>
          <a:lstStyle/>
          <a:p>
            <a:pPr marL="0" indent="0" algn="ctr">
              <a:buNone/>
            </a:pPr>
            <a:r>
              <a:rPr lang="en-ID" sz="5400" dirty="0"/>
              <a:t>References </a:t>
            </a:r>
            <a:r>
              <a:rPr lang="en-ID" sz="5400" b="1" dirty="0"/>
              <a:t>must </a:t>
            </a:r>
            <a:r>
              <a:rPr lang="en-ID" sz="5400" dirty="0"/>
              <a:t>be provided whenever you use someone else’s opinions, theories, data or organisation of material. </a:t>
            </a:r>
          </a:p>
        </p:txBody>
      </p:sp>
      <p:sp>
        <p:nvSpPr>
          <p:cNvPr id="4" name="Date Placeholder 3">
            <a:extLst>
              <a:ext uri="{FF2B5EF4-FFF2-40B4-BE49-F238E27FC236}">
                <a16:creationId xmlns:a16="http://schemas.microsoft.com/office/drawing/2014/main" id="{52A83588-2DF5-4142-85A6-684A44016D0C}"/>
              </a:ext>
            </a:extLst>
          </p:cNvPr>
          <p:cNvSpPr>
            <a:spLocks noGrp="1"/>
          </p:cNvSpPr>
          <p:nvPr>
            <p:ph type="dt" sz="half" idx="10"/>
          </p:nvPr>
        </p:nvSpPr>
        <p:spPr/>
        <p:txBody>
          <a:bodyPr/>
          <a:lstStyle/>
          <a:p>
            <a:fld id="{0B0031DD-1FEF-D343-B3EF-24677B0669CE}" type="datetime1">
              <a:rPr lang="en-ID" smtClean="0"/>
              <a:t>30/08/18</a:t>
            </a:fld>
            <a:endParaRPr lang="en-US"/>
          </a:p>
        </p:txBody>
      </p:sp>
      <p:sp>
        <p:nvSpPr>
          <p:cNvPr id="5" name="Footer Placeholder 4">
            <a:extLst>
              <a:ext uri="{FF2B5EF4-FFF2-40B4-BE49-F238E27FC236}">
                <a16:creationId xmlns:a16="http://schemas.microsoft.com/office/drawing/2014/main" id="{9FB60653-EA39-584F-AE4E-3819C35AA65D}"/>
              </a:ext>
            </a:extLst>
          </p:cNvPr>
          <p:cNvSpPr>
            <a:spLocks noGrp="1"/>
          </p:cNvSpPr>
          <p:nvPr>
            <p:ph type="ftr" sz="quarter" idx="11"/>
          </p:nvPr>
        </p:nvSpPr>
        <p:spPr/>
        <p:txBody>
          <a:bodyPr/>
          <a:lstStyle/>
          <a:p>
            <a:r>
              <a:rPr lang="en-US"/>
              <a:t>Lucia Dhiantika Witasari_dhiantika.staff.ugm.ac.id</a:t>
            </a:r>
          </a:p>
        </p:txBody>
      </p:sp>
      <p:sp>
        <p:nvSpPr>
          <p:cNvPr id="6" name="Slide Number Placeholder 5">
            <a:extLst>
              <a:ext uri="{FF2B5EF4-FFF2-40B4-BE49-F238E27FC236}">
                <a16:creationId xmlns:a16="http://schemas.microsoft.com/office/drawing/2014/main" id="{CBC8803A-39D2-6940-8692-5BE88793CD44}"/>
              </a:ext>
            </a:extLst>
          </p:cNvPr>
          <p:cNvSpPr>
            <a:spLocks noGrp="1"/>
          </p:cNvSpPr>
          <p:nvPr>
            <p:ph type="sldNum" sz="quarter" idx="12"/>
          </p:nvPr>
        </p:nvSpPr>
        <p:spPr/>
        <p:txBody>
          <a:bodyPr/>
          <a:lstStyle/>
          <a:p>
            <a:fld id="{3C46FFD6-42EB-1041-AB0F-133C50B3E860}" type="slidenum">
              <a:rPr lang="en-US" smtClean="0"/>
              <a:t>5</a:t>
            </a:fld>
            <a:endParaRPr lang="en-US"/>
          </a:p>
        </p:txBody>
      </p:sp>
    </p:spTree>
    <p:extLst>
      <p:ext uri="{BB962C8B-B14F-4D97-AF65-F5344CB8AC3E}">
        <p14:creationId xmlns:p14="http://schemas.microsoft.com/office/powerpoint/2010/main" val="130702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Systems for referencing</a:t>
            </a:r>
          </a:p>
        </p:txBody>
      </p:sp>
      <p:sp>
        <p:nvSpPr>
          <p:cNvPr id="3" name="Content Placeholder 2"/>
          <p:cNvSpPr>
            <a:spLocks noGrp="1"/>
          </p:cNvSpPr>
          <p:nvPr>
            <p:ph idx="1"/>
          </p:nvPr>
        </p:nvSpPr>
        <p:spPr>
          <a:xfrm>
            <a:off x="838200" y="1486957"/>
            <a:ext cx="10515600" cy="4813171"/>
          </a:xfrm>
        </p:spPr>
        <p:txBody>
          <a:bodyPr>
            <a:normAutofit fontScale="92500" lnSpcReduction="10000"/>
          </a:bodyPr>
          <a:lstStyle/>
          <a:p>
            <a:pPr marL="0" indent="0">
              <a:buNone/>
            </a:pPr>
            <a:r>
              <a:rPr lang="en-US" b="1" dirty="0"/>
              <a:t>1. Note systems</a:t>
            </a:r>
            <a:endParaRPr lang="en-US" dirty="0"/>
          </a:p>
          <a:p>
            <a:pPr marL="0" indent="0">
              <a:buNone/>
            </a:pPr>
            <a:r>
              <a:rPr lang="en-US" dirty="0"/>
              <a:t>These involve the </a:t>
            </a:r>
            <a:r>
              <a:rPr lang="en-US" dirty="0">
                <a:solidFill>
                  <a:srgbClr val="FF0000"/>
                </a:solidFill>
              </a:rPr>
              <a:t>use of sequential numbers </a:t>
            </a:r>
            <a:r>
              <a:rPr lang="en-US" dirty="0"/>
              <a:t>as in-text markers that refer to either footnotes or endnotes.</a:t>
            </a:r>
          </a:p>
          <a:p>
            <a:pPr lvl="1"/>
            <a:r>
              <a:rPr lang="en-US" b="1" dirty="0"/>
              <a:t>Footnotes:</a:t>
            </a:r>
            <a:r>
              <a:rPr lang="en-US" dirty="0"/>
              <a:t>  these are </a:t>
            </a:r>
            <a:r>
              <a:rPr lang="en-US" dirty="0">
                <a:solidFill>
                  <a:srgbClr val="FF0000"/>
                </a:solidFill>
              </a:rPr>
              <a:t>notes included at the end of each page</a:t>
            </a:r>
            <a:r>
              <a:rPr lang="en-US" dirty="0"/>
              <a:t>.</a:t>
            </a:r>
          </a:p>
          <a:p>
            <a:pPr lvl="1"/>
            <a:r>
              <a:rPr lang="en-US" b="1" dirty="0"/>
              <a:t>Endnotes: </a:t>
            </a:r>
            <a:r>
              <a:rPr lang="en-US" dirty="0"/>
              <a:t>these are </a:t>
            </a:r>
            <a:r>
              <a:rPr lang="en-US" dirty="0">
                <a:solidFill>
                  <a:srgbClr val="FF0000"/>
                </a:solidFill>
              </a:rPr>
              <a:t>notes on a separate page at the end of a paper</a:t>
            </a:r>
            <a:r>
              <a:rPr lang="en-US" dirty="0"/>
              <a:t> </a:t>
            </a:r>
          </a:p>
          <a:p>
            <a:pPr lvl="1"/>
            <a:r>
              <a:rPr lang="en-US" dirty="0"/>
              <a:t>Common note systems include </a:t>
            </a:r>
            <a:r>
              <a:rPr lang="en-US" dirty="0">
                <a:hlinkClick r:id="rId2" tooltip="Chicago 16th A"/>
              </a:rPr>
              <a:t>Chicago </a:t>
            </a:r>
            <a:r>
              <a:rPr lang="en-US" dirty="0"/>
              <a:t>and </a:t>
            </a:r>
            <a:r>
              <a:rPr lang="en-US" dirty="0">
                <a:hlinkClick r:id="rId3" tooltip="Vancouver"/>
              </a:rPr>
              <a:t>Vancouver</a:t>
            </a:r>
            <a:r>
              <a:rPr lang="en-US" dirty="0"/>
              <a:t>.</a:t>
            </a:r>
          </a:p>
          <a:p>
            <a:pPr marL="457200" lvl="1" indent="0">
              <a:buNone/>
            </a:pPr>
            <a:endParaRPr lang="en-US" dirty="0"/>
          </a:p>
          <a:p>
            <a:pPr marL="0" indent="0">
              <a:buNone/>
            </a:pPr>
            <a:r>
              <a:rPr lang="en-US" b="1" dirty="0"/>
              <a:t>2. Parenthetical systems</a:t>
            </a:r>
            <a:endParaRPr lang="en-US" dirty="0"/>
          </a:p>
          <a:p>
            <a:pPr marL="0" indent="0">
              <a:buNone/>
            </a:pPr>
            <a:r>
              <a:rPr lang="en-US" dirty="0"/>
              <a:t>Also known as </a:t>
            </a:r>
            <a:r>
              <a:rPr lang="en-US" dirty="0">
                <a:solidFill>
                  <a:srgbClr val="FF0000"/>
                </a:solidFill>
              </a:rPr>
              <a:t>Author-date or Harvard referencing</a:t>
            </a:r>
            <a:r>
              <a:rPr lang="en-US" dirty="0"/>
              <a:t>, parenthetical referencing involves the use of a partial reference contained within parenthesis as in-text markers (such as the author and date). The complete reference is then included in a list on the last page of the document.</a:t>
            </a:r>
          </a:p>
          <a:p>
            <a:pPr lvl="1"/>
            <a:r>
              <a:rPr lang="en-US" dirty="0"/>
              <a:t>Common parenthetical systems include </a:t>
            </a:r>
            <a:r>
              <a:rPr lang="en-US" dirty="0">
                <a:hlinkClick r:id="rId4" tooltip="APA"/>
              </a:rPr>
              <a:t>APA</a:t>
            </a:r>
            <a:r>
              <a:rPr lang="en-US" dirty="0"/>
              <a:t>, </a:t>
            </a:r>
            <a:r>
              <a:rPr lang="en-US" dirty="0">
                <a:hlinkClick r:id="rId5" tooltip="Harvard"/>
              </a:rPr>
              <a:t>Harvard</a:t>
            </a:r>
            <a:r>
              <a:rPr lang="en-US" dirty="0"/>
              <a:t>, and </a:t>
            </a:r>
            <a:r>
              <a:rPr lang="en-US" dirty="0">
                <a:hlinkClick r:id="rId6"/>
              </a:rPr>
              <a:t>MLA</a:t>
            </a:r>
            <a:r>
              <a:rPr lang="en-US" dirty="0"/>
              <a:t>.</a:t>
            </a:r>
          </a:p>
          <a:p>
            <a:endParaRPr lang="en-US" dirty="0"/>
          </a:p>
        </p:txBody>
      </p:sp>
      <p:sp>
        <p:nvSpPr>
          <p:cNvPr id="4" name="Date Placeholder 3"/>
          <p:cNvSpPr>
            <a:spLocks noGrp="1"/>
          </p:cNvSpPr>
          <p:nvPr>
            <p:ph type="dt" sz="half" idx="10"/>
          </p:nvPr>
        </p:nvSpPr>
        <p:spPr/>
        <p:txBody>
          <a:bodyPr/>
          <a:lstStyle/>
          <a:p>
            <a:fld id="{45767DB9-2D16-4E44-A1C7-F0FB9F42755C}" type="datetime1">
              <a:rPr lang="en-ID" smtClean="0"/>
              <a:t>30/08/18</a:t>
            </a:fld>
            <a:endParaRPr lang="en-US"/>
          </a:p>
        </p:txBody>
      </p:sp>
      <p:sp>
        <p:nvSpPr>
          <p:cNvPr id="5" name="Footer Placeholder 4"/>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6</a:t>
            </a:fld>
            <a:endParaRPr lang="en-US"/>
          </a:p>
        </p:txBody>
      </p:sp>
    </p:spTree>
    <p:extLst>
      <p:ext uri="{BB962C8B-B14F-4D97-AF65-F5344CB8AC3E}">
        <p14:creationId xmlns:p14="http://schemas.microsoft.com/office/powerpoint/2010/main" val="31554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460"/>
            <a:ext cx="10515600" cy="1325563"/>
          </a:xfrm>
        </p:spPr>
        <p:txBody>
          <a:bodyPr/>
          <a:lstStyle/>
          <a:p>
            <a:r>
              <a:rPr lang="en-US" b="1" dirty="0"/>
              <a:t>Citation style</a:t>
            </a:r>
          </a:p>
        </p:txBody>
      </p:sp>
      <p:sp>
        <p:nvSpPr>
          <p:cNvPr id="3" name="Content Placeholder 2"/>
          <p:cNvSpPr>
            <a:spLocks noGrp="1"/>
          </p:cNvSpPr>
          <p:nvPr>
            <p:ph idx="1"/>
          </p:nvPr>
        </p:nvSpPr>
        <p:spPr>
          <a:xfrm>
            <a:off x="400833" y="1628383"/>
            <a:ext cx="7103913" cy="5047989"/>
          </a:xfrm>
        </p:spPr>
        <p:txBody>
          <a:bodyPr>
            <a:normAutofit fontScale="77500" lnSpcReduction="20000"/>
          </a:bodyPr>
          <a:lstStyle/>
          <a:p>
            <a:r>
              <a:rPr lang="en-US" b="1" dirty="0"/>
              <a:t>APA (</a:t>
            </a:r>
            <a:r>
              <a:rPr lang="en-US" b="1" dirty="0">
                <a:solidFill>
                  <a:prstClr val="black"/>
                </a:solidFill>
                <a:ea typeface=""/>
                <a:cs typeface=""/>
              </a:rPr>
              <a:t>American </a:t>
            </a:r>
            <a:r>
              <a:rPr lang="en-US" b="1" dirty="0" err="1">
                <a:solidFill>
                  <a:prstClr val="black"/>
                </a:solidFill>
                <a:ea typeface=""/>
                <a:cs typeface=""/>
              </a:rPr>
              <a:t>Psycological</a:t>
            </a:r>
            <a:r>
              <a:rPr lang="en-US" b="1" dirty="0">
                <a:solidFill>
                  <a:prstClr val="black"/>
                </a:solidFill>
                <a:ea typeface=""/>
                <a:cs typeface=""/>
              </a:rPr>
              <a:t> Association)</a:t>
            </a:r>
            <a:r>
              <a:rPr lang="en-US" b="1" dirty="0"/>
              <a:t>.</a:t>
            </a:r>
            <a:r>
              <a:rPr lang="en-US" dirty="0"/>
              <a:t> APA is an author/date based style. This means emphasis is placed on the author and the date of a piece of work to uniquely identify it.</a:t>
            </a:r>
          </a:p>
          <a:p>
            <a:r>
              <a:rPr lang="en-US" b="1" dirty="0"/>
              <a:t>Harvard.</a:t>
            </a:r>
            <a:r>
              <a:rPr lang="en-US" dirty="0"/>
              <a:t> Harvard is very similar to APA. Where APA is primarily used in the USA, Harvard referencing is the most well used referencing style in the UK and Australia, and is encouraged for use with the </a:t>
            </a:r>
            <a:r>
              <a:rPr lang="en-US" dirty="0">
                <a:solidFill>
                  <a:srgbClr val="FF0000"/>
                </a:solidFill>
              </a:rPr>
              <a:t>humanities</a:t>
            </a:r>
            <a:r>
              <a:rPr lang="en-US" dirty="0"/>
              <a:t>.</a:t>
            </a:r>
          </a:p>
          <a:p>
            <a:r>
              <a:rPr lang="en-US" b="1" dirty="0"/>
              <a:t>MLA </a:t>
            </a:r>
            <a:r>
              <a:rPr lang="en-US" dirty="0"/>
              <a:t>(</a:t>
            </a:r>
            <a:r>
              <a:rPr lang="en-ID" dirty="0">
                <a:hlinkClick r:id="rId2">
                  <a:extLst>
                    <a:ext uri="{A12FA001-AC4F-418D-AE19-62706E023703}">
                      <ahyp:hlinkClr xmlns:ahyp="http://schemas.microsoft.com/office/drawing/2018/hyperlinkcolor" val="tx"/>
                    </a:ext>
                  </a:extLst>
                </a:hlinkClick>
              </a:rPr>
              <a:t>Modern Language Association</a:t>
            </a:r>
            <a:r>
              <a:rPr lang="en-ID" dirty="0"/>
              <a:t>)</a:t>
            </a:r>
            <a:r>
              <a:rPr lang="en-US" dirty="0"/>
              <a:t>. MLA is most often applied by </a:t>
            </a:r>
            <a:r>
              <a:rPr lang="en-US" dirty="0">
                <a:solidFill>
                  <a:srgbClr val="FF0000"/>
                </a:solidFill>
              </a:rPr>
              <a:t>the arts and humanities</a:t>
            </a:r>
            <a:r>
              <a:rPr lang="en-US" dirty="0"/>
              <a:t>, particularly in the USA. It is arguably the most well used of all of the citation styles.</a:t>
            </a:r>
          </a:p>
          <a:p>
            <a:r>
              <a:rPr lang="en-US" b="1" dirty="0"/>
              <a:t>Vancouver.</a:t>
            </a:r>
            <a:r>
              <a:rPr lang="en-US" dirty="0"/>
              <a:t> The Vancouver system is mainly used </a:t>
            </a:r>
            <a:r>
              <a:rPr lang="en-US" dirty="0">
                <a:solidFill>
                  <a:srgbClr val="FF0000"/>
                </a:solidFill>
              </a:rPr>
              <a:t>in medical and scientific papers.</a:t>
            </a:r>
          </a:p>
          <a:p>
            <a:r>
              <a:rPr lang="en-US" b="1" dirty="0"/>
              <a:t>Chicago</a:t>
            </a:r>
            <a:r>
              <a:rPr lang="en-US" dirty="0"/>
              <a:t> and </a:t>
            </a:r>
            <a:r>
              <a:rPr lang="en-US" b="1" dirty="0" err="1"/>
              <a:t>Turabian</a:t>
            </a:r>
            <a:r>
              <a:rPr lang="en-US" b="1" dirty="0"/>
              <a:t>.</a:t>
            </a:r>
            <a:r>
              <a:rPr lang="en-US" dirty="0"/>
              <a:t> These are two separate styles but are very similar, just like Harvard and APA. These are widely used for </a:t>
            </a:r>
            <a:r>
              <a:rPr lang="en-US" dirty="0">
                <a:solidFill>
                  <a:srgbClr val="FF0000"/>
                </a:solidFill>
              </a:rPr>
              <a:t>history and economics</a:t>
            </a:r>
            <a:r>
              <a:rPr lang="en-US" dirty="0"/>
              <a:t>.</a:t>
            </a:r>
          </a:p>
        </p:txBody>
      </p:sp>
      <p:sp>
        <p:nvSpPr>
          <p:cNvPr id="4" name="TextBox 3"/>
          <p:cNvSpPr txBox="1"/>
          <p:nvPr/>
        </p:nvSpPr>
        <p:spPr>
          <a:xfrm>
            <a:off x="217480" y="1226281"/>
            <a:ext cx="7403099" cy="2480370"/>
          </a:xfrm>
          <a:prstGeom prst="rect">
            <a:avLst/>
          </a:prstGeom>
          <a:noFill/>
          <a:ln>
            <a:solidFill>
              <a:srgbClr val="FF0000"/>
            </a:solidFill>
          </a:ln>
        </p:spPr>
        <p:txBody>
          <a:bodyPr wrap="square" rtlCol="0">
            <a:spAutoFit/>
          </a:bodyPr>
          <a:lstStyle/>
          <a:p>
            <a:endParaRPr lang="en-US"/>
          </a:p>
        </p:txBody>
      </p:sp>
      <p:pic>
        <p:nvPicPr>
          <p:cNvPr id="6" name="Picture 5"/>
          <p:cNvPicPr>
            <a:picLocks noChangeAspect="1"/>
          </p:cNvPicPr>
          <p:nvPr/>
        </p:nvPicPr>
        <p:blipFill>
          <a:blip r:embed="rId3"/>
          <a:stretch>
            <a:fillRect/>
          </a:stretch>
        </p:blipFill>
        <p:spPr>
          <a:xfrm>
            <a:off x="7803932" y="2455102"/>
            <a:ext cx="4091912" cy="2410304"/>
          </a:xfrm>
          <a:prstGeom prst="rect">
            <a:avLst/>
          </a:prstGeom>
        </p:spPr>
      </p:pic>
      <p:sp>
        <p:nvSpPr>
          <p:cNvPr id="5" name="Date Placeholder 4"/>
          <p:cNvSpPr>
            <a:spLocks noGrp="1"/>
          </p:cNvSpPr>
          <p:nvPr>
            <p:ph type="dt" sz="half" idx="10"/>
          </p:nvPr>
        </p:nvSpPr>
        <p:spPr/>
        <p:txBody>
          <a:bodyPr/>
          <a:lstStyle/>
          <a:p>
            <a:fld id="{A4B6E564-DFA4-5945-A4B0-79BD21035B9C}" type="datetime1">
              <a:rPr lang="en-ID" smtClean="0"/>
              <a:t>30/08/18</a:t>
            </a:fld>
            <a:endParaRPr lang="en-US"/>
          </a:p>
        </p:txBody>
      </p:sp>
      <p:sp>
        <p:nvSpPr>
          <p:cNvPr id="7" name="Footer Placeholder 6"/>
          <p:cNvSpPr>
            <a:spLocks noGrp="1"/>
          </p:cNvSpPr>
          <p:nvPr>
            <p:ph type="ftr" sz="quarter" idx="11"/>
          </p:nvPr>
        </p:nvSpPr>
        <p:spPr/>
        <p:txBody>
          <a:bodyPr/>
          <a:lstStyle/>
          <a:p>
            <a:r>
              <a:rPr lang="en-US"/>
              <a:t>Lucia Dhiantika Witasari_dhiantika.staff.ugm.ac.id</a:t>
            </a:r>
          </a:p>
        </p:txBody>
      </p:sp>
      <p:sp>
        <p:nvSpPr>
          <p:cNvPr id="8" name="Slide Number Placeholder 7"/>
          <p:cNvSpPr>
            <a:spLocks noGrp="1"/>
          </p:cNvSpPr>
          <p:nvPr>
            <p:ph type="sldNum" sz="quarter" idx="12"/>
          </p:nvPr>
        </p:nvSpPr>
        <p:spPr/>
        <p:txBody>
          <a:bodyPr/>
          <a:lstStyle/>
          <a:p>
            <a:fld id="{3C46FFD6-42EB-1041-AB0F-133C50B3E860}" type="slidenum">
              <a:rPr lang="en-US" smtClean="0"/>
              <a:t>7</a:t>
            </a:fld>
            <a:endParaRPr lang="en-US"/>
          </a:p>
        </p:txBody>
      </p:sp>
    </p:spTree>
    <p:extLst>
      <p:ext uri="{BB962C8B-B14F-4D97-AF65-F5344CB8AC3E}">
        <p14:creationId xmlns:p14="http://schemas.microsoft.com/office/powerpoint/2010/main" val="176442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3148" y="365124"/>
            <a:ext cx="10515600" cy="1325563"/>
          </a:xfrm>
        </p:spPr>
        <p:txBody>
          <a:bodyPr>
            <a:normAutofit/>
          </a:bodyPr>
          <a:lstStyle/>
          <a:p>
            <a:pPr marL="685800" marR="0" lvl="1" indent="-228600" algn="ctr" defTabSz="914400" rtl="0" eaLnBrk="1" fontAlgn="auto" latinLnBrk="0" hangingPunct="1">
              <a:lnSpc>
                <a:spcPct val="90000"/>
              </a:lnSpc>
              <a:spcBef>
                <a:spcPts val="500"/>
              </a:spcBef>
              <a:spcAft>
                <a:spcPts val="0"/>
              </a:spcAft>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
                <a:cs typeface=""/>
              </a:rPr>
              <a:t>APA (American </a:t>
            </a:r>
            <a:r>
              <a:rPr kumimoji="0" lang="en-US" sz="4000" b="1" i="0" u="none" strike="noStrike" kern="1200" cap="none" spc="0" normalizeH="0" baseline="0" noProof="0" dirty="0" err="1">
                <a:ln>
                  <a:noFill/>
                </a:ln>
                <a:solidFill>
                  <a:prstClr val="black"/>
                </a:solidFill>
                <a:effectLst/>
                <a:uLnTx/>
                <a:uFillTx/>
                <a:latin typeface="Calibri" panose="020F0502020204030204"/>
                <a:ea typeface=""/>
                <a:cs typeface=""/>
              </a:rPr>
              <a:t>Psycological</a:t>
            </a:r>
            <a:r>
              <a:rPr kumimoji="0" lang="en-US" sz="4000" b="1" i="0" u="none" strike="noStrike" kern="1200" cap="none" spc="0" normalizeH="0" baseline="0" noProof="0" dirty="0">
                <a:ln>
                  <a:noFill/>
                </a:ln>
                <a:solidFill>
                  <a:prstClr val="black"/>
                </a:solidFill>
                <a:effectLst/>
                <a:uLnTx/>
                <a:uFillTx/>
                <a:latin typeface="Calibri" panose="020F0502020204030204"/>
                <a:ea typeface=""/>
                <a:cs typeface=""/>
              </a:rPr>
              <a:t> Association)</a:t>
            </a:r>
            <a:br>
              <a:rPr kumimoji="0" lang="en-US" sz="4000" b="1" i="0" u="none" strike="noStrike" kern="1200" cap="none" spc="0" normalizeH="0" baseline="0" noProof="0" dirty="0">
                <a:ln>
                  <a:noFill/>
                </a:ln>
                <a:solidFill>
                  <a:prstClr val="black"/>
                </a:solidFill>
                <a:effectLst/>
                <a:uLnTx/>
                <a:uFillTx/>
                <a:latin typeface="Calibri" panose="020F0502020204030204"/>
                <a:ea typeface=""/>
                <a:cs typeface=""/>
              </a:rPr>
            </a:br>
            <a:endParaRPr lang="en-US" sz="2200" dirty="0"/>
          </a:p>
        </p:txBody>
      </p:sp>
      <p:pic>
        <p:nvPicPr>
          <p:cNvPr id="1026" name="Picture 2" descr="200066-1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3148" y="2555308"/>
            <a:ext cx="2438213" cy="34785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1361" y="2555308"/>
            <a:ext cx="8603637" cy="1323439"/>
          </a:xfrm>
          <a:prstGeom prst="rect">
            <a:avLst/>
          </a:prstGeom>
          <a:noFill/>
        </p:spPr>
        <p:txBody>
          <a:bodyPr wrap="none" rtlCol="0">
            <a:spAutoFit/>
          </a:bodyPr>
          <a:lstStyle/>
          <a:p>
            <a:pPr lvl="1"/>
            <a:r>
              <a:rPr lang="en-US" sz="2000" dirty="0">
                <a:hlinkClick r:id="rId3"/>
              </a:rPr>
              <a:t>https://libguides.library.usyd.edu.au/ld.php?content_id=22193083</a:t>
            </a:r>
            <a:endParaRPr lang="en-US" sz="2000" dirty="0"/>
          </a:p>
          <a:p>
            <a:pPr lvl="1"/>
            <a:r>
              <a:rPr lang="en-US" sz="2000" dirty="0">
                <a:hlinkClick r:id="rId4"/>
              </a:rPr>
              <a:t>https://www.mendeley.com/guides/apa-citation-guide</a:t>
            </a:r>
            <a:endParaRPr lang="en-US" sz="2000" dirty="0"/>
          </a:p>
          <a:p>
            <a:pPr lvl="1"/>
            <a:r>
              <a:rPr lang="en-US" sz="2000" dirty="0"/>
              <a:t>https://</a:t>
            </a:r>
            <a:r>
              <a:rPr lang="en-US" sz="2000" dirty="0" err="1"/>
              <a:t>guides.lib.monash.edu</a:t>
            </a:r>
            <a:r>
              <a:rPr lang="en-US" sz="2000" dirty="0"/>
              <a:t>/citing-referencing/</a:t>
            </a:r>
            <a:r>
              <a:rPr lang="en-US" sz="2000" dirty="0" err="1"/>
              <a:t>apa</a:t>
            </a:r>
            <a:r>
              <a:rPr lang="en-US" sz="2000" dirty="0"/>
              <a:t>-websites-social-media</a:t>
            </a:r>
          </a:p>
          <a:p>
            <a:endParaRPr lang="en-US" sz="2000" dirty="0"/>
          </a:p>
        </p:txBody>
      </p:sp>
      <p:sp>
        <p:nvSpPr>
          <p:cNvPr id="2" name="Date Placeholder 1"/>
          <p:cNvSpPr>
            <a:spLocks noGrp="1"/>
          </p:cNvSpPr>
          <p:nvPr>
            <p:ph type="dt" sz="half" idx="10"/>
          </p:nvPr>
        </p:nvSpPr>
        <p:spPr/>
        <p:txBody>
          <a:bodyPr/>
          <a:lstStyle/>
          <a:p>
            <a:fld id="{6ECF42D0-948A-1440-8E32-E8247A672120}"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6" name="Slide Number Placeholder 5"/>
          <p:cNvSpPr>
            <a:spLocks noGrp="1"/>
          </p:cNvSpPr>
          <p:nvPr>
            <p:ph type="sldNum" sz="quarter" idx="12"/>
          </p:nvPr>
        </p:nvSpPr>
        <p:spPr/>
        <p:txBody>
          <a:bodyPr/>
          <a:lstStyle/>
          <a:p>
            <a:fld id="{3C46FFD6-42EB-1041-AB0F-133C50B3E860}" type="slidenum">
              <a:rPr lang="en-US" smtClean="0"/>
              <a:t>8</a:t>
            </a:fld>
            <a:endParaRPr lang="en-US"/>
          </a:p>
        </p:txBody>
      </p:sp>
    </p:spTree>
    <p:extLst>
      <p:ext uri="{BB962C8B-B14F-4D97-AF65-F5344CB8AC3E}">
        <p14:creationId xmlns:p14="http://schemas.microsoft.com/office/powerpoint/2010/main" val="152831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62" r="1730"/>
          <a:stretch/>
        </p:blipFill>
        <p:spPr>
          <a:xfrm>
            <a:off x="274258" y="1453019"/>
            <a:ext cx="11515481" cy="3731245"/>
          </a:xfrm>
          <a:prstGeom prst="rect">
            <a:avLst/>
          </a:prstGeom>
        </p:spPr>
      </p:pic>
      <p:sp>
        <p:nvSpPr>
          <p:cNvPr id="2" name="Date Placeholder 1"/>
          <p:cNvSpPr>
            <a:spLocks noGrp="1"/>
          </p:cNvSpPr>
          <p:nvPr>
            <p:ph type="dt" sz="half" idx="10"/>
          </p:nvPr>
        </p:nvSpPr>
        <p:spPr/>
        <p:txBody>
          <a:bodyPr/>
          <a:lstStyle/>
          <a:p>
            <a:fld id="{6ACC6945-290B-7D43-A2A9-33619FAD3532}" type="datetime1">
              <a:rPr lang="en-ID" smtClean="0"/>
              <a:t>30/08/18</a:t>
            </a:fld>
            <a:endParaRPr lang="en-US"/>
          </a:p>
        </p:txBody>
      </p:sp>
      <p:sp>
        <p:nvSpPr>
          <p:cNvPr id="3" name="Footer Placeholder 2"/>
          <p:cNvSpPr>
            <a:spLocks noGrp="1"/>
          </p:cNvSpPr>
          <p:nvPr>
            <p:ph type="ftr" sz="quarter" idx="11"/>
          </p:nvPr>
        </p:nvSpPr>
        <p:spPr/>
        <p:txBody>
          <a:bodyPr/>
          <a:lstStyle/>
          <a:p>
            <a:r>
              <a:rPr lang="en-US"/>
              <a:t>Lucia Dhiantika Witasari_dhiantika.staff.ugm.ac.id</a:t>
            </a:r>
          </a:p>
        </p:txBody>
      </p:sp>
      <p:sp>
        <p:nvSpPr>
          <p:cNvPr id="5" name="Slide Number Placeholder 4"/>
          <p:cNvSpPr>
            <a:spLocks noGrp="1"/>
          </p:cNvSpPr>
          <p:nvPr>
            <p:ph type="sldNum" sz="quarter" idx="12"/>
          </p:nvPr>
        </p:nvSpPr>
        <p:spPr/>
        <p:txBody>
          <a:bodyPr/>
          <a:lstStyle/>
          <a:p>
            <a:fld id="{3C46FFD6-42EB-1041-AB0F-133C50B3E860}" type="slidenum">
              <a:rPr lang="en-US" smtClean="0"/>
              <a:t>9</a:t>
            </a:fld>
            <a:endParaRPr lang="en-US"/>
          </a:p>
        </p:txBody>
      </p:sp>
    </p:spTree>
    <p:extLst>
      <p:ext uri="{BB962C8B-B14F-4D97-AF65-F5344CB8AC3E}">
        <p14:creationId xmlns:p14="http://schemas.microsoft.com/office/powerpoint/2010/main" val="156258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916</Words>
  <Application>Microsoft Macintosh PowerPoint</Application>
  <PresentationFormat>Widescreen</PresentationFormat>
  <Paragraphs>169</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Mangal</vt:lpstr>
      <vt:lpstr>Times New Roman</vt:lpstr>
      <vt:lpstr>Office Theme</vt:lpstr>
      <vt:lpstr>Literature search</vt:lpstr>
      <vt:lpstr>PowerPoint Presentation</vt:lpstr>
      <vt:lpstr>A reference must be provided if you :</vt:lpstr>
      <vt:lpstr>The quick guide to referencing </vt:lpstr>
      <vt:lpstr>PowerPoint Presentation</vt:lpstr>
      <vt:lpstr>Systems for referencing</vt:lpstr>
      <vt:lpstr>Citation style</vt:lpstr>
      <vt:lpstr>APA (American Psycological Association) </vt:lpstr>
      <vt:lpstr>PowerPoint Presentation</vt:lpstr>
      <vt:lpstr>PowerPoint Presentation</vt:lpstr>
      <vt:lpstr>PowerPoint Presentation</vt:lpstr>
      <vt:lpstr>PowerPoint Presentation</vt:lpstr>
      <vt:lpstr>PowerPoint Presentation</vt:lpstr>
      <vt:lpstr>Video for learning</vt:lpstr>
      <vt:lpstr>Harvard</vt:lpstr>
      <vt:lpstr>PowerPoint Presentation</vt:lpstr>
      <vt:lpstr>PowerPoint Presentation</vt:lpstr>
      <vt:lpstr>PowerPoint Presentation</vt:lpstr>
      <vt:lpstr>PowerPoint Presentation</vt:lpstr>
      <vt:lpstr>PowerPoint Presentation</vt:lpstr>
      <vt:lpstr>PowerPoint Presentation</vt:lpstr>
      <vt:lpstr>WHICH CITATION SYSTEM SHOULD YOU USE?</vt:lpstr>
      <vt:lpstr>Reference management software</vt:lpstr>
      <vt:lpstr>PowerPoint Presentation</vt:lpstr>
      <vt:lpstr>Ayo gunakan software Mendeley…</vt:lpstr>
      <vt:lpstr>How to check plagiarism?</vt:lpstr>
      <vt:lpstr>TUGAS KELOMPOK DAN INDIVIDU</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Witasari</dc:creator>
  <cp:lastModifiedBy>Microsoft Office User</cp:lastModifiedBy>
  <cp:revision>137</cp:revision>
  <cp:lastPrinted>2018-08-30T03:42:17Z</cp:lastPrinted>
  <dcterms:created xsi:type="dcterms:W3CDTF">2018-08-24T05:10:05Z</dcterms:created>
  <dcterms:modified xsi:type="dcterms:W3CDTF">2018-08-30T05:00:50Z</dcterms:modified>
</cp:coreProperties>
</file>