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sldIdLst>
    <p:sldId id="256" r:id="rId2"/>
    <p:sldId id="317" r:id="rId3"/>
    <p:sldId id="260" r:id="rId4"/>
    <p:sldId id="261" r:id="rId5"/>
    <p:sldId id="257" r:id="rId6"/>
    <p:sldId id="304" r:id="rId7"/>
    <p:sldId id="305" r:id="rId8"/>
    <p:sldId id="306" r:id="rId9"/>
    <p:sldId id="307" r:id="rId10"/>
    <p:sldId id="269" r:id="rId11"/>
    <p:sldId id="271" r:id="rId12"/>
    <p:sldId id="259" r:id="rId13"/>
    <p:sldId id="308" r:id="rId14"/>
    <p:sldId id="309" r:id="rId15"/>
    <p:sldId id="284" r:id="rId16"/>
    <p:sldId id="303" r:id="rId17"/>
    <p:sldId id="312" r:id="rId18"/>
    <p:sldId id="311" r:id="rId19"/>
    <p:sldId id="296" r:id="rId20"/>
    <p:sldId id="315" r:id="rId21"/>
    <p:sldId id="297" r:id="rId22"/>
    <p:sldId id="314" r:id="rId23"/>
    <p:sldId id="298" r:id="rId24"/>
    <p:sldId id="299" r:id="rId25"/>
    <p:sldId id="313" r:id="rId26"/>
    <p:sldId id="290" r:id="rId27"/>
    <p:sldId id="302" r:id="rId28"/>
    <p:sldId id="291" r:id="rId29"/>
    <p:sldId id="288" r:id="rId30"/>
    <p:sldId id="300" r:id="rId31"/>
    <p:sldId id="292" r:id="rId32"/>
    <p:sldId id="293" r:id="rId33"/>
    <p:sldId id="294" r:id="rId34"/>
    <p:sldId id="316" r:id="rId35"/>
    <p:sldId id="268" r:id="rId36"/>
    <p:sldId id="262" r:id="rId37"/>
    <p:sldId id="264" r:id="rId38"/>
    <p:sldId id="265" r:id="rId39"/>
    <p:sldId id="318" r:id="rId40"/>
    <p:sldId id="266" r:id="rId41"/>
    <p:sldId id="278" r:id="rId42"/>
    <p:sldId id="279" r:id="rId43"/>
    <p:sldId id="280" r:id="rId44"/>
    <p:sldId id="281" r:id="rId45"/>
    <p:sldId id="319" r:id="rId46"/>
    <p:sldId id="283" r:id="rId47"/>
    <p:sldId id="282" r:id="rId48"/>
    <p:sldId id="285" r:id="rId49"/>
    <p:sldId id="320" r:id="rId50"/>
    <p:sldId id="321" r:id="rId51"/>
    <p:sldId id="274" r:id="rId52"/>
    <p:sldId id="32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6"/>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C2795-E65D-304C-92D4-3DF29BBEBAEB}" type="datetimeFigureOut">
              <a:rPr lang="en-US" smtClean="0"/>
              <a:t>9/4/18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F1E11-1304-B44B-BBCD-E38A114DB697}" type="slidenum">
              <a:rPr lang="en-US" smtClean="0"/>
              <a:t>‹#›</a:t>
            </a:fld>
            <a:endParaRPr lang="en-US"/>
          </a:p>
        </p:txBody>
      </p:sp>
    </p:spTree>
    <p:extLst>
      <p:ext uri="{BB962C8B-B14F-4D97-AF65-F5344CB8AC3E}">
        <p14:creationId xmlns:p14="http://schemas.microsoft.com/office/powerpoint/2010/main" val="413822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F1E11-1304-B44B-BBCD-E38A114DB697}" type="slidenum">
              <a:rPr lang="en-US" smtClean="0"/>
              <a:t>16</a:t>
            </a:fld>
            <a:endParaRPr lang="en-US"/>
          </a:p>
        </p:txBody>
      </p:sp>
    </p:spTree>
    <p:extLst>
      <p:ext uri="{BB962C8B-B14F-4D97-AF65-F5344CB8AC3E}">
        <p14:creationId xmlns:p14="http://schemas.microsoft.com/office/powerpoint/2010/main" val="28552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F1E11-1304-B44B-BBCD-E38A114DB697}" type="slidenum">
              <a:rPr lang="en-US" smtClean="0"/>
              <a:t>44</a:t>
            </a:fld>
            <a:endParaRPr lang="en-US"/>
          </a:p>
        </p:txBody>
      </p:sp>
    </p:spTree>
    <p:extLst>
      <p:ext uri="{BB962C8B-B14F-4D97-AF65-F5344CB8AC3E}">
        <p14:creationId xmlns:p14="http://schemas.microsoft.com/office/powerpoint/2010/main" val="253060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DE76-15E4-4243-8A0A-B978D99A2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D3EBC-BC2E-D04E-B7EE-C79E16556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C14E36-5158-1C45-BD22-7F30407C5F17}"/>
              </a:ext>
            </a:extLst>
          </p:cNvPr>
          <p:cNvSpPr>
            <a:spLocks noGrp="1"/>
          </p:cNvSpPr>
          <p:nvPr>
            <p:ph type="dt" sz="half" idx="10"/>
          </p:nvPr>
        </p:nvSpPr>
        <p:spPr/>
        <p:txBody>
          <a:bodyPr/>
          <a:lstStyle/>
          <a:p>
            <a:fld id="{74842BEA-436A-8346-93B8-552C0115CD45}" type="datetime1">
              <a:rPr lang="en-ID" smtClean="0"/>
              <a:t>04/09/18</a:t>
            </a:fld>
            <a:endParaRPr lang="en-US"/>
          </a:p>
        </p:txBody>
      </p:sp>
      <p:sp>
        <p:nvSpPr>
          <p:cNvPr id="5" name="Footer Placeholder 4">
            <a:extLst>
              <a:ext uri="{FF2B5EF4-FFF2-40B4-BE49-F238E27FC236}">
                <a16:creationId xmlns:a16="http://schemas.microsoft.com/office/drawing/2014/main" id="{78B5BD8E-A43B-1646-937E-89232D95F120}"/>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8CE28A46-1B02-904A-A6F6-CC6DF8A3537C}"/>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18091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4EDA-FB0E-D94A-B481-C7728A880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28662C-6664-3F4E-923B-85CDA45ECD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F76F0-CCB5-F249-AD88-8F12A9D78433}"/>
              </a:ext>
            </a:extLst>
          </p:cNvPr>
          <p:cNvSpPr>
            <a:spLocks noGrp="1"/>
          </p:cNvSpPr>
          <p:nvPr>
            <p:ph type="dt" sz="half" idx="10"/>
          </p:nvPr>
        </p:nvSpPr>
        <p:spPr/>
        <p:txBody>
          <a:bodyPr/>
          <a:lstStyle/>
          <a:p>
            <a:fld id="{EB0E926C-6A79-DB49-BE31-594062DB345B}" type="datetime1">
              <a:rPr lang="en-ID" smtClean="0"/>
              <a:t>04/09/18</a:t>
            </a:fld>
            <a:endParaRPr lang="en-US"/>
          </a:p>
        </p:txBody>
      </p:sp>
      <p:sp>
        <p:nvSpPr>
          <p:cNvPr id="5" name="Footer Placeholder 4">
            <a:extLst>
              <a:ext uri="{FF2B5EF4-FFF2-40B4-BE49-F238E27FC236}">
                <a16:creationId xmlns:a16="http://schemas.microsoft.com/office/drawing/2014/main" id="{9FDE9CA6-5157-7041-A509-4D3F71A5B925}"/>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9B4E3384-1FCB-AC4D-B19D-26BCCF53CBC2}"/>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384784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5A314-8F9A-A54D-9248-08DCB6B6C8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510F38-989F-914D-902A-73B465C0D5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DB52E-749E-1247-AD95-32E213B510D0}"/>
              </a:ext>
            </a:extLst>
          </p:cNvPr>
          <p:cNvSpPr>
            <a:spLocks noGrp="1"/>
          </p:cNvSpPr>
          <p:nvPr>
            <p:ph type="dt" sz="half" idx="10"/>
          </p:nvPr>
        </p:nvSpPr>
        <p:spPr/>
        <p:txBody>
          <a:bodyPr/>
          <a:lstStyle/>
          <a:p>
            <a:fld id="{E2832323-7C9C-124A-9D9C-AF6F46D8EB6F}" type="datetime1">
              <a:rPr lang="en-ID" smtClean="0"/>
              <a:t>04/09/18</a:t>
            </a:fld>
            <a:endParaRPr lang="en-US"/>
          </a:p>
        </p:txBody>
      </p:sp>
      <p:sp>
        <p:nvSpPr>
          <p:cNvPr id="5" name="Footer Placeholder 4">
            <a:extLst>
              <a:ext uri="{FF2B5EF4-FFF2-40B4-BE49-F238E27FC236}">
                <a16:creationId xmlns:a16="http://schemas.microsoft.com/office/drawing/2014/main" id="{BBB3A4A0-5F43-2D45-B929-C24F6BD20DEB}"/>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61A36CF4-C56D-BE40-83AC-D836A7BB7C71}"/>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169346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95F4-FA43-7F45-8E06-8E5A24C8D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56C8C-4A9D-6B4E-BE5B-E19B88E786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0B683-E37D-D449-AEF7-C23A33E8E8D2}"/>
              </a:ext>
            </a:extLst>
          </p:cNvPr>
          <p:cNvSpPr>
            <a:spLocks noGrp="1"/>
          </p:cNvSpPr>
          <p:nvPr>
            <p:ph type="dt" sz="half" idx="10"/>
          </p:nvPr>
        </p:nvSpPr>
        <p:spPr/>
        <p:txBody>
          <a:bodyPr/>
          <a:lstStyle/>
          <a:p>
            <a:fld id="{FD99CA08-7E22-6B40-ABDF-F1C5E308F6F5}" type="datetime1">
              <a:rPr lang="en-ID" smtClean="0"/>
              <a:t>04/09/18</a:t>
            </a:fld>
            <a:endParaRPr lang="en-US"/>
          </a:p>
        </p:txBody>
      </p:sp>
      <p:sp>
        <p:nvSpPr>
          <p:cNvPr id="5" name="Footer Placeholder 4">
            <a:extLst>
              <a:ext uri="{FF2B5EF4-FFF2-40B4-BE49-F238E27FC236}">
                <a16:creationId xmlns:a16="http://schemas.microsoft.com/office/drawing/2014/main" id="{3DA25BF2-FC6B-C245-A039-34D3EE385F4E}"/>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5768FFDC-0C08-6E4C-B6FE-183D7D0503BB}"/>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151581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F4A5-37B2-C847-94FD-2944FAFB0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DDBF76-F9A5-E84C-BA02-65D36F762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C0E965-38D0-FD47-808D-3428963700B3}"/>
              </a:ext>
            </a:extLst>
          </p:cNvPr>
          <p:cNvSpPr>
            <a:spLocks noGrp="1"/>
          </p:cNvSpPr>
          <p:nvPr>
            <p:ph type="dt" sz="half" idx="10"/>
          </p:nvPr>
        </p:nvSpPr>
        <p:spPr/>
        <p:txBody>
          <a:bodyPr/>
          <a:lstStyle/>
          <a:p>
            <a:fld id="{89056A3C-0309-DF4A-9BC9-2A517261ED6F}" type="datetime1">
              <a:rPr lang="en-ID" smtClean="0"/>
              <a:t>04/09/18</a:t>
            </a:fld>
            <a:endParaRPr lang="en-US"/>
          </a:p>
        </p:txBody>
      </p:sp>
      <p:sp>
        <p:nvSpPr>
          <p:cNvPr id="5" name="Footer Placeholder 4">
            <a:extLst>
              <a:ext uri="{FF2B5EF4-FFF2-40B4-BE49-F238E27FC236}">
                <a16:creationId xmlns:a16="http://schemas.microsoft.com/office/drawing/2014/main" id="{23A792D5-7CA1-1B41-839D-B34A4317F22D}"/>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088C76B0-8D4B-064A-A525-A8689B31768D}"/>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351227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DD68-853C-8946-97F4-55F85DD2A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18422-7571-9948-93CA-DEF3E3F0A5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07631-D69D-3149-8AA9-FB83F28732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B5400-1D53-D941-AAFD-953041036557}"/>
              </a:ext>
            </a:extLst>
          </p:cNvPr>
          <p:cNvSpPr>
            <a:spLocks noGrp="1"/>
          </p:cNvSpPr>
          <p:nvPr>
            <p:ph type="dt" sz="half" idx="10"/>
          </p:nvPr>
        </p:nvSpPr>
        <p:spPr/>
        <p:txBody>
          <a:bodyPr/>
          <a:lstStyle/>
          <a:p>
            <a:fld id="{CEC80159-7C60-8C41-92D7-D01486E96757}" type="datetime1">
              <a:rPr lang="en-ID" smtClean="0"/>
              <a:t>04/09/18</a:t>
            </a:fld>
            <a:endParaRPr lang="en-US"/>
          </a:p>
        </p:txBody>
      </p:sp>
      <p:sp>
        <p:nvSpPr>
          <p:cNvPr id="6" name="Footer Placeholder 5">
            <a:extLst>
              <a:ext uri="{FF2B5EF4-FFF2-40B4-BE49-F238E27FC236}">
                <a16:creationId xmlns:a16="http://schemas.microsoft.com/office/drawing/2014/main" id="{6ED1C541-262A-4C40-A54E-57AD52C9F41B}"/>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6B7CFFDB-5319-5842-AD4A-B9FB8E67EA31}"/>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279232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3DF7-A038-B64E-9F0B-8B3D78182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A953D-4BBB-5E43-A071-27EBC41E0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8F4F48-ED75-6246-BBFD-E0922B7DF9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2C70C-E08A-E84D-8E45-596BC2083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9C2752-DA48-294D-80E2-30457BB12B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C1DCA2-1364-214E-9846-F1AA84C4E1E0}"/>
              </a:ext>
            </a:extLst>
          </p:cNvPr>
          <p:cNvSpPr>
            <a:spLocks noGrp="1"/>
          </p:cNvSpPr>
          <p:nvPr>
            <p:ph type="dt" sz="half" idx="10"/>
          </p:nvPr>
        </p:nvSpPr>
        <p:spPr/>
        <p:txBody>
          <a:bodyPr/>
          <a:lstStyle/>
          <a:p>
            <a:fld id="{C11DDE15-D28A-1249-AF7C-253F70781B47}" type="datetime1">
              <a:rPr lang="en-ID" smtClean="0"/>
              <a:t>04/09/18</a:t>
            </a:fld>
            <a:endParaRPr lang="en-US"/>
          </a:p>
        </p:txBody>
      </p:sp>
      <p:sp>
        <p:nvSpPr>
          <p:cNvPr id="8" name="Footer Placeholder 7">
            <a:extLst>
              <a:ext uri="{FF2B5EF4-FFF2-40B4-BE49-F238E27FC236}">
                <a16:creationId xmlns:a16="http://schemas.microsoft.com/office/drawing/2014/main" id="{CEEE4E38-8A2E-EC43-BBA0-0DC35CE52703}"/>
              </a:ext>
            </a:extLst>
          </p:cNvPr>
          <p:cNvSpPr>
            <a:spLocks noGrp="1"/>
          </p:cNvSpPr>
          <p:nvPr>
            <p:ph type="ftr" sz="quarter" idx="11"/>
          </p:nvPr>
        </p:nvSpPr>
        <p:spPr/>
        <p:txBody>
          <a:bodyPr/>
          <a:lstStyle/>
          <a:p>
            <a:r>
              <a:rPr lang="en-US"/>
              <a:t>Lucia D. Witasari_dhiantika.staff.ugm.ac.id</a:t>
            </a:r>
          </a:p>
        </p:txBody>
      </p:sp>
      <p:sp>
        <p:nvSpPr>
          <p:cNvPr id="9" name="Slide Number Placeholder 8">
            <a:extLst>
              <a:ext uri="{FF2B5EF4-FFF2-40B4-BE49-F238E27FC236}">
                <a16:creationId xmlns:a16="http://schemas.microsoft.com/office/drawing/2014/main" id="{8EBDDB07-D7F3-6444-BE93-0C529AD53358}"/>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404964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5C00-85BA-604E-8C8F-E48916E80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18E05-7247-D147-922C-06824C36A5F8}"/>
              </a:ext>
            </a:extLst>
          </p:cNvPr>
          <p:cNvSpPr>
            <a:spLocks noGrp="1"/>
          </p:cNvSpPr>
          <p:nvPr>
            <p:ph type="dt" sz="half" idx="10"/>
          </p:nvPr>
        </p:nvSpPr>
        <p:spPr/>
        <p:txBody>
          <a:bodyPr/>
          <a:lstStyle/>
          <a:p>
            <a:fld id="{C2939979-6F2C-CB4C-B106-213203B48A50}" type="datetime1">
              <a:rPr lang="en-ID" smtClean="0"/>
              <a:t>04/09/18</a:t>
            </a:fld>
            <a:endParaRPr lang="en-US"/>
          </a:p>
        </p:txBody>
      </p:sp>
      <p:sp>
        <p:nvSpPr>
          <p:cNvPr id="4" name="Footer Placeholder 3">
            <a:extLst>
              <a:ext uri="{FF2B5EF4-FFF2-40B4-BE49-F238E27FC236}">
                <a16:creationId xmlns:a16="http://schemas.microsoft.com/office/drawing/2014/main" id="{E4FE6ACE-347C-B34A-9E67-39DB5FB4614E}"/>
              </a:ext>
            </a:extLst>
          </p:cNvPr>
          <p:cNvSpPr>
            <a:spLocks noGrp="1"/>
          </p:cNvSpPr>
          <p:nvPr>
            <p:ph type="ftr" sz="quarter" idx="11"/>
          </p:nvPr>
        </p:nvSpPr>
        <p:spPr/>
        <p:txBody>
          <a:bodyPr/>
          <a:lstStyle/>
          <a:p>
            <a:r>
              <a:rPr lang="en-US"/>
              <a:t>Lucia D. Witasari_dhiantika.staff.ugm.ac.id</a:t>
            </a:r>
          </a:p>
        </p:txBody>
      </p:sp>
      <p:sp>
        <p:nvSpPr>
          <p:cNvPr id="5" name="Slide Number Placeholder 4">
            <a:extLst>
              <a:ext uri="{FF2B5EF4-FFF2-40B4-BE49-F238E27FC236}">
                <a16:creationId xmlns:a16="http://schemas.microsoft.com/office/drawing/2014/main" id="{3C6B5A12-654F-994A-8573-FAFBCF1EC8E2}"/>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89500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879C3-EE1B-8049-8E50-EED983144BD0}"/>
              </a:ext>
            </a:extLst>
          </p:cNvPr>
          <p:cNvSpPr>
            <a:spLocks noGrp="1"/>
          </p:cNvSpPr>
          <p:nvPr>
            <p:ph type="dt" sz="half" idx="10"/>
          </p:nvPr>
        </p:nvSpPr>
        <p:spPr/>
        <p:txBody>
          <a:bodyPr/>
          <a:lstStyle/>
          <a:p>
            <a:fld id="{9C8504A4-E962-9445-A251-F3D15FDFC489}" type="datetime1">
              <a:rPr lang="en-ID" smtClean="0"/>
              <a:t>04/09/18</a:t>
            </a:fld>
            <a:endParaRPr lang="en-US"/>
          </a:p>
        </p:txBody>
      </p:sp>
      <p:sp>
        <p:nvSpPr>
          <p:cNvPr id="3" name="Footer Placeholder 2">
            <a:extLst>
              <a:ext uri="{FF2B5EF4-FFF2-40B4-BE49-F238E27FC236}">
                <a16:creationId xmlns:a16="http://schemas.microsoft.com/office/drawing/2014/main" id="{9B3B1B54-D666-4549-A2B2-B00DE65E634C}"/>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3793AD2E-9B4B-D945-89D6-DD2CE6D10B56}"/>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178996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5F4D-7114-8242-A621-DE642B21E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E5765-8D0B-4E4B-AB8C-071EC1D96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260AB-EA7B-424C-9700-85F2DA07E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630D4A-DC01-A643-88B4-16E5D280ABE2}"/>
              </a:ext>
            </a:extLst>
          </p:cNvPr>
          <p:cNvSpPr>
            <a:spLocks noGrp="1"/>
          </p:cNvSpPr>
          <p:nvPr>
            <p:ph type="dt" sz="half" idx="10"/>
          </p:nvPr>
        </p:nvSpPr>
        <p:spPr/>
        <p:txBody>
          <a:bodyPr/>
          <a:lstStyle/>
          <a:p>
            <a:fld id="{D52A5CCC-BE4A-734B-9976-881C99274D83}" type="datetime1">
              <a:rPr lang="en-ID" smtClean="0"/>
              <a:t>04/09/18</a:t>
            </a:fld>
            <a:endParaRPr lang="en-US"/>
          </a:p>
        </p:txBody>
      </p:sp>
      <p:sp>
        <p:nvSpPr>
          <p:cNvPr id="6" name="Footer Placeholder 5">
            <a:extLst>
              <a:ext uri="{FF2B5EF4-FFF2-40B4-BE49-F238E27FC236}">
                <a16:creationId xmlns:a16="http://schemas.microsoft.com/office/drawing/2014/main" id="{4DC74AF9-761D-914D-97BE-307C8238433B}"/>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9319ED14-BC97-8B47-B059-58C64D86EE0E}"/>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60761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88A7D-687E-3949-8341-08897D6A7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B96AC1-A60E-604B-B877-2B7D77D62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F2547-64EB-BF4D-8BDB-1EB399A84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57ED1-3EFE-514D-BF2C-FA61CEF6C575}"/>
              </a:ext>
            </a:extLst>
          </p:cNvPr>
          <p:cNvSpPr>
            <a:spLocks noGrp="1"/>
          </p:cNvSpPr>
          <p:nvPr>
            <p:ph type="dt" sz="half" idx="10"/>
          </p:nvPr>
        </p:nvSpPr>
        <p:spPr/>
        <p:txBody>
          <a:bodyPr/>
          <a:lstStyle/>
          <a:p>
            <a:fld id="{0D273211-CFC1-5A4A-ADC7-D81E9C40B534}" type="datetime1">
              <a:rPr lang="en-ID" smtClean="0"/>
              <a:t>04/09/18</a:t>
            </a:fld>
            <a:endParaRPr lang="en-US"/>
          </a:p>
        </p:txBody>
      </p:sp>
      <p:sp>
        <p:nvSpPr>
          <p:cNvPr id="6" name="Footer Placeholder 5">
            <a:extLst>
              <a:ext uri="{FF2B5EF4-FFF2-40B4-BE49-F238E27FC236}">
                <a16:creationId xmlns:a16="http://schemas.microsoft.com/office/drawing/2014/main" id="{7BE80760-D2CD-6841-B00A-74AF47AFD5A3}"/>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BE0564E7-D0EE-F94D-BE36-ADFE3C075BFF}"/>
              </a:ext>
            </a:extLst>
          </p:cNvPr>
          <p:cNvSpPr>
            <a:spLocks noGrp="1"/>
          </p:cNvSpPr>
          <p:nvPr>
            <p:ph type="sldNum" sz="quarter" idx="12"/>
          </p:nvPr>
        </p:nvSpPr>
        <p:spPr/>
        <p:txBody>
          <a:bodyPr/>
          <a:lstStyle/>
          <a:p>
            <a:fld id="{61A554D9-D6F8-824F-9489-2A294337472D}" type="slidenum">
              <a:rPr lang="en-US" smtClean="0"/>
              <a:t>‹#›</a:t>
            </a:fld>
            <a:endParaRPr lang="en-US"/>
          </a:p>
        </p:txBody>
      </p:sp>
    </p:spTree>
    <p:extLst>
      <p:ext uri="{BB962C8B-B14F-4D97-AF65-F5344CB8AC3E}">
        <p14:creationId xmlns:p14="http://schemas.microsoft.com/office/powerpoint/2010/main" val="96899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3B931-CC5E-6749-940A-120FD3ACF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2477A-688D-FE44-9A2E-9E9214A3B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B6E3C-9D78-714A-80CE-A0BE9A44E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D6A97-DEAD-D54D-A3B6-4E675146F088}" type="datetime1">
              <a:rPr lang="en-ID" smtClean="0"/>
              <a:t>04/09/18</a:t>
            </a:fld>
            <a:endParaRPr lang="en-US"/>
          </a:p>
        </p:txBody>
      </p:sp>
      <p:sp>
        <p:nvSpPr>
          <p:cNvPr id="5" name="Footer Placeholder 4">
            <a:extLst>
              <a:ext uri="{FF2B5EF4-FFF2-40B4-BE49-F238E27FC236}">
                <a16:creationId xmlns:a16="http://schemas.microsoft.com/office/drawing/2014/main" id="{72DB4069-3A8C-CA4A-B26E-C8DD3BB7D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Lucia D. Witasari_dhiantika.staff.ugm.ac.id</a:t>
            </a:r>
          </a:p>
        </p:txBody>
      </p:sp>
      <p:sp>
        <p:nvSpPr>
          <p:cNvPr id="6" name="Slide Number Placeholder 5">
            <a:extLst>
              <a:ext uri="{FF2B5EF4-FFF2-40B4-BE49-F238E27FC236}">
                <a16:creationId xmlns:a16="http://schemas.microsoft.com/office/drawing/2014/main" id="{7211B251-04FD-694E-89FB-F928BB01C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554D9-D6F8-824F-9489-2A294337472D}" type="slidenum">
              <a:rPr lang="en-US" smtClean="0"/>
              <a:t>‹#›</a:t>
            </a:fld>
            <a:endParaRPr lang="en-US"/>
          </a:p>
        </p:txBody>
      </p:sp>
    </p:spTree>
    <p:extLst>
      <p:ext uri="{BB962C8B-B14F-4D97-AF65-F5344CB8AC3E}">
        <p14:creationId xmlns:p14="http://schemas.microsoft.com/office/powerpoint/2010/main" val="344782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B84DEE-55AB-CB4E-803A-968ADFB26EA3}"/>
              </a:ext>
            </a:extLst>
          </p:cNvPr>
          <p:cNvPicPr>
            <a:picLocks noChangeAspect="1"/>
          </p:cNvPicPr>
          <p:nvPr/>
        </p:nvPicPr>
        <p:blipFill>
          <a:blip r:embed="rId2"/>
          <a:stretch>
            <a:fillRect/>
          </a:stretch>
        </p:blipFill>
        <p:spPr>
          <a:xfrm>
            <a:off x="127703" y="44876"/>
            <a:ext cx="11936594" cy="6813124"/>
          </a:xfrm>
          <a:prstGeom prst="rect">
            <a:avLst/>
          </a:prstGeom>
          <a:effectLst>
            <a:glow rad="127000">
              <a:schemeClr val="accent1"/>
            </a:glow>
          </a:effectLst>
        </p:spPr>
      </p:pic>
      <p:sp>
        <p:nvSpPr>
          <p:cNvPr id="2" name="Title 1">
            <a:extLst>
              <a:ext uri="{FF2B5EF4-FFF2-40B4-BE49-F238E27FC236}">
                <a16:creationId xmlns:a16="http://schemas.microsoft.com/office/drawing/2014/main" id="{2A960E4E-EFDD-D744-8262-16064CA1234A}"/>
              </a:ext>
            </a:extLst>
          </p:cNvPr>
          <p:cNvSpPr>
            <a:spLocks noGrp="1"/>
          </p:cNvSpPr>
          <p:nvPr>
            <p:ph type="ctrTitle"/>
          </p:nvPr>
        </p:nvSpPr>
        <p:spPr>
          <a:xfrm>
            <a:off x="3064932" y="2319867"/>
            <a:ext cx="6062135" cy="1131571"/>
          </a:xfrm>
          <a:solidFill>
            <a:schemeClr val="bg1"/>
          </a:solidFill>
          <a:ln>
            <a:noFill/>
          </a:ln>
        </p:spPr>
        <p:txBody>
          <a:bodyPr>
            <a:normAutofit/>
          </a:bodyPr>
          <a:lstStyle/>
          <a:p>
            <a:r>
              <a:rPr lang="en-US" b="1" dirty="0" err="1"/>
              <a:t>Micromolecules</a:t>
            </a:r>
            <a:endParaRPr lang="en-US" b="1" dirty="0"/>
          </a:p>
        </p:txBody>
      </p:sp>
      <p:sp>
        <p:nvSpPr>
          <p:cNvPr id="3" name="Subtitle 2">
            <a:extLst>
              <a:ext uri="{FF2B5EF4-FFF2-40B4-BE49-F238E27FC236}">
                <a16:creationId xmlns:a16="http://schemas.microsoft.com/office/drawing/2014/main" id="{70003B62-82C5-7A45-8A53-6C77E8A69272}"/>
              </a:ext>
            </a:extLst>
          </p:cNvPr>
          <p:cNvSpPr>
            <a:spLocks noGrp="1"/>
          </p:cNvSpPr>
          <p:nvPr>
            <p:ph type="subTitle" idx="1"/>
          </p:nvPr>
        </p:nvSpPr>
        <p:spPr>
          <a:xfrm>
            <a:off x="1777999" y="6274543"/>
            <a:ext cx="9144000" cy="461962"/>
          </a:xfrm>
        </p:spPr>
        <p:txBody>
          <a:bodyPr/>
          <a:lstStyle/>
          <a:p>
            <a:r>
              <a:rPr lang="en-US" b="1" dirty="0"/>
              <a:t>Presented by : Lucia Dhiantika Witasari</a:t>
            </a:r>
          </a:p>
        </p:txBody>
      </p:sp>
    </p:spTree>
    <p:extLst>
      <p:ext uri="{BB962C8B-B14F-4D97-AF65-F5344CB8AC3E}">
        <p14:creationId xmlns:p14="http://schemas.microsoft.com/office/powerpoint/2010/main" val="357072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1113-17B5-D44B-BF3A-9E33DE363D5F}"/>
              </a:ext>
            </a:extLst>
          </p:cNvPr>
          <p:cNvSpPr>
            <a:spLocks noGrp="1"/>
          </p:cNvSpPr>
          <p:nvPr>
            <p:ph type="title"/>
          </p:nvPr>
        </p:nvSpPr>
        <p:spPr>
          <a:xfrm>
            <a:off x="838200" y="323850"/>
            <a:ext cx="10515600" cy="985838"/>
          </a:xfrm>
        </p:spPr>
        <p:txBody>
          <a:bodyPr/>
          <a:lstStyle/>
          <a:p>
            <a:pPr algn="ctr"/>
            <a:r>
              <a:rPr lang="en-US" b="1" dirty="0"/>
              <a:t>ACIDS vs BASES</a:t>
            </a:r>
          </a:p>
        </p:txBody>
      </p:sp>
      <p:pic>
        <p:nvPicPr>
          <p:cNvPr id="5" name="Content Placeholder 4">
            <a:extLst>
              <a:ext uri="{FF2B5EF4-FFF2-40B4-BE49-F238E27FC236}">
                <a16:creationId xmlns:a16="http://schemas.microsoft.com/office/drawing/2014/main" id="{CD51A588-0734-B740-9680-11213AFBB7A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4424" y="1410166"/>
            <a:ext cx="6026063" cy="5199909"/>
          </a:xfrm>
        </p:spPr>
      </p:pic>
      <p:pic>
        <p:nvPicPr>
          <p:cNvPr id="6" name="Content Placeholder 4">
            <a:extLst>
              <a:ext uri="{FF2B5EF4-FFF2-40B4-BE49-F238E27FC236}">
                <a16:creationId xmlns:a16="http://schemas.microsoft.com/office/drawing/2014/main" id="{CF38008F-61E4-8B42-9A88-57C647286E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1600" y="1309688"/>
            <a:ext cx="5525976" cy="5236658"/>
          </a:xfrm>
          <a:prstGeom prst="rect">
            <a:avLst/>
          </a:prstGeom>
        </p:spPr>
      </p:pic>
      <p:sp>
        <p:nvSpPr>
          <p:cNvPr id="3" name="Date Placeholder 2">
            <a:extLst>
              <a:ext uri="{FF2B5EF4-FFF2-40B4-BE49-F238E27FC236}">
                <a16:creationId xmlns:a16="http://schemas.microsoft.com/office/drawing/2014/main" id="{535E3259-9D0C-3146-818B-E1584A344EBA}"/>
              </a:ext>
            </a:extLst>
          </p:cNvPr>
          <p:cNvSpPr>
            <a:spLocks noGrp="1"/>
          </p:cNvSpPr>
          <p:nvPr>
            <p:ph type="dt" sz="half" idx="10"/>
          </p:nvPr>
        </p:nvSpPr>
        <p:spPr/>
        <p:txBody>
          <a:bodyPr/>
          <a:lstStyle/>
          <a:p>
            <a:fld id="{A6BC5E44-8AB8-024A-8EA8-339713F240EE}" type="datetime1">
              <a:rPr lang="en-ID" smtClean="0"/>
              <a:t>04/09/18</a:t>
            </a:fld>
            <a:endParaRPr lang="en-US"/>
          </a:p>
        </p:txBody>
      </p:sp>
      <p:sp>
        <p:nvSpPr>
          <p:cNvPr id="4" name="Footer Placeholder 3">
            <a:extLst>
              <a:ext uri="{FF2B5EF4-FFF2-40B4-BE49-F238E27FC236}">
                <a16:creationId xmlns:a16="http://schemas.microsoft.com/office/drawing/2014/main" id="{2158C0FE-921D-744A-9CCD-2555A82F2C03}"/>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784C1DD1-1E3B-FB46-AB12-FD045052E07E}"/>
              </a:ext>
            </a:extLst>
          </p:cNvPr>
          <p:cNvSpPr>
            <a:spLocks noGrp="1"/>
          </p:cNvSpPr>
          <p:nvPr>
            <p:ph type="sldNum" sz="quarter" idx="12"/>
          </p:nvPr>
        </p:nvSpPr>
        <p:spPr/>
        <p:txBody>
          <a:bodyPr/>
          <a:lstStyle/>
          <a:p>
            <a:fld id="{61A554D9-D6F8-824F-9489-2A294337472D}" type="slidenum">
              <a:rPr lang="en-US" smtClean="0"/>
              <a:t>10</a:t>
            </a:fld>
            <a:endParaRPr lang="en-US"/>
          </a:p>
        </p:txBody>
      </p:sp>
    </p:spTree>
    <p:extLst>
      <p:ext uri="{BB962C8B-B14F-4D97-AF65-F5344CB8AC3E}">
        <p14:creationId xmlns:p14="http://schemas.microsoft.com/office/powerpoint/2010/main" val="211398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DBB1A6-2DF6-C143-B284-DA770B6E6DD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76485" y="2137928"/>
            <a:ext cx="5500465" cy="4544708"/>
          </a:xfrm>
        </p:spPr>
      </p:pic>
      <p:pic>
        <p:nvPicPr>
          <p:cNvPr id="7" name="Picture 6">
            <a:extLst>
              <a:ext uri="{FF2B5EF4-FFF2-40B4-BE49-F238E27FC236}">
                <a16:creationId xmlns:a16="http://schemas.microsoft.com/office/drawing/2014/main" id="{3F1278E0-F3D7-0945-9B82-E4AA6BB8F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8095" y="134394"/>
            <a:ext cx="3845020" cy="6648450"/>
          </a:xfrm>
          <a:prstGeom prst="rect">
            <a:avLst/>
          </a:prstGeom>
        </p:spPr>
      </p:pic>
      <p:pic>
        <p:nvPicPr>
          <p:cNvPr id="8" name="Content Placeholder 4">
            <a:extLst>
              <a:ext uri="{FF2B5EF4-FFF2-40B4-BE49-F238E27FC236}">
                <a16:creationId xmlns:a16="http://schemas.microsoft.com/office/drawing/2014/main" id="{E22D45CF-EC2B-F74D-83A8-FF9FA8206A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485" y="209550"/>
            <a:ext cx="5338072" cy="2003425"/>
          </a:xfrm>
          <a:prstGeom prst="rect">
            <a:avLst/>
          </a:prstGeom>
        </p:spPr>
      </p:pic>
      <p:sp>
        <p:nvSpPr>
          <p:cNvPr id="2" name="Date Placeholder 1">
            <a:extLst>
              <a:ext uri="{FF2B5EF4-FFF2-40B4-BE49-F238E27FC236}">
                <a16:creationId xmlns:a16="http://schemas.microsoft.com/office/drawing/2014/main" id="{1DEA67C5-EA75-E741-A6B6-E5C4438879B5}"/>
              </a:ext>
            </a:extLst>
          </p:cNvPr>
          <p:cNvSpPr>
            <a:spLocks noGrp="1"/>
          </p:cNvSpPr>
          <p:nvPr>
            <p:ph type="dt" sz="half" idx="10"/>
          </p:nvPr>
        </p:nvSpPr>
        <p:spPr/>
        <p:txBody>
          <a:bodyPr/>
          <a:lstStyle/>
          <a:p>
            <a:fld id="{D151F8E2-20B6-A743-9BC1-0FD6D756AFE5}" type="datetime1">
              <a:rPr lang="en-ID" smtClean="0"/>
              <a:t>04/09/18</a:t>
            </a:fld>
            <a:endParaRPr lang="en-US"/>
          </a:p>
        </p:txBody>
      </p:sp>
      <p:sp>
        <p:nvSpPr>
          <p:cNvPr id="3" name="Footer Placeholder 2">
            <a:extLst>
              <a:ext uri="{FF2B5EF4-FFF2-40B4-BE49-F238E27FC236}">
                <a16:creationId xmlns:a16="http://schemas.microsoft.com/office/drawing/2014/main" id="{5DB20ABA-4215-EB42-97F2-A5E93751B83E}"/>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3D2ED899-D913-4C40-9637-8FE3C6997C85}"/>
              </a:ext>
            </a:extLst>
          </p:cNvPr>
          <p:cNvSpPr>
            <a:spLocks noGrp="1"/>
          </p:cNvSpPr>
          <p:nvPr>
            <p:ph type="sldNum" sz="quarter" idx="12"/>
          </p:nvPr>
        </p:nvSpPr>
        <p:spPr/>
        <p:txBody>
          <a:bodyPr/>
          <a:lstStyle/>
          <a:p>
            <a:fld id="{61A554D9-D6F8-824F-9489-2A294337472D}" type="slidenum">
              <a:rPr lang="en-US" smtClean="0"/>
              <a:t>11</a:t>
            </a:fld>
            <a:endParaRPr lang="en-US"/>
          </a:p>
        </p:txBody>
      </p:sp>
    </p:spTree>
    <p:extLst>
      <p:ext uri="{BB962C8B-B14F-4D97-AF65-F5344CB8AC3E}">
        <p14:creationId xmlns:p14="http://schemas.microsoft.com/office/powerpoint/2010/main" val="286909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A058E-0EA7-3E41-ADA3-547636FA14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7826" y="2228850"/>
            <a:ext cx="11796347" cy="2000250"/>
          </a:xfrm>
          <a:prstGeom prst="rect">
            <a:avLst/>
          </a:prstGeom>
        </p:spPr>
      </p:pic>
      <p:sp>
        <p:nvSpPr>
          <p:cNvPr id="2" name="Date Placeholder 1">
            <a:extLst>
              <a:ext uri="{FF2B5EF4-FFF2-40B4-BE49-F238E27FC236}">
                <a16:creationId xmlns:a16="http://schemas.microsoft.com/office/drawing/2014/main" id="{F971A5EA-24A0-CC43-8B70-DD28CBC77876}"/>
              </a:ext>
            </a:extLst>
          </p:cNvPr>
          <p:cNvSpPr>
            <a:spLocks noGrp="1"/>
          </p:cNvSpPr>
          <p:nvPr>
            <p:ph type="dt" sz="half" idx="10"/>
          </p:nvPr>
        </p:nvSpPr>
        <p:spPr/>
        <p:txBody>
          <a:bodyPr/>
          <a:lstStyle/>
          <a:p>
            <a:fld id="{D57166BB-D6B7-FC40-B25F-A830A062D7AF}" type="datetime1">
              <a:rPr lang="en-ID" smtClean="0"/>
              <a:t>04/09/18</a:t>
            </a:fld>
            <a:endParaRPr lang="en-US"/>
          </a:p>
        </p:txBody>
      </p:sp>
      <p:sp>
        <p:nvSpPr>
          <p:cNvPr id="3" name="Footer Placeholder 2">
            <a:extLst>
              <a:ext uri="{FF2B5EF4-FFF2-40B4-BE49-F238E27FC236}">
                <a16:creationId xmlns:a16="http://schemas.microsoft.com/office/drawing/2014/main" id="{7B27F31D-4CF3-914F-89F1-EB0BCC39E9BB}"/>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DBFC31A5-6035-3E4B-97E7-29D5623DD956}"/>
              </a:ext>
            </a:extLst>
          </p:cNvPr>
          <p:cNvSpPr>
            <a:spLocks noGrp="1"/>
          </p:cNvSpPr>
          <p:nvPr>
            <p:ph type="sldNum" sz="quarter" idx="12"/>
          </p:nvPr>
        </p:nvSpPr>
        <p:spPr/>
        <p:txBody>
          <a:bodyPr/>
          <a:lstStyle/>
          <a:p>
            <a:fld id="{61A554D9-D6F8-824F-9489-2A294337472D}" type="slidenum">
              <a:rPr lang="en-US" smtClean="0"/>
              <a:t>12</a:t>
            </a:fld>
            <a:endParaRPr lang="en-US"/>
          </a:p>
        </p:txBody>
      </p:sp>
    </p:spTree>
    <p:extLst>
      <p:ext uri="{BB962C8B-B14F-4D97-AF65-F5344CB8AC3E}">
        <p14:creationId xmlns:p14="http://schemas.microsoft.com/office/powerpoint/2010/main" val="30456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2FDBE-5C1D-264E-ADA5-2674AC6FBB9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8320" y="400050"/>
            <a:ext cx="10872788" cy="6100763"/>
          </a:xfrm>
        </p:spPr>
      </p:pic>
      <p:sp>
        <p:nvSpPr>
          <p:cNvPr id="2" name="Date Placeholder 1">
            <a:extLst>
              <a:ext uri="{FF2B5EF4-FFF2-40B4-BE49-F238E27FC236}">
                <a16:creationId xmlns:a16="http://schemas.microsoft.com/office/drawing/2014/main" id="{D27BC9A8-1360-DB40-935F-3FA981A32F2F}"/>
              </a:ext>
            </a:extLst>
          </p:cNvPr>
          <p:cNvSpPr>
            <a:spLocks noGrp="1"/>
          </p:cNvSpPr>
          <p:nvPr>
            <p:ph type="dt" sz="half" idx="10"/>
          </p:nvPr>
        </p:nvSpPr>
        <p:spPr/>
        <p:txBody>
          <a:bodyPr/>
          <a:lstStyle/>
          <a:p>
            <a:fld id="{A1F55BFD-1CB6-EF43-89FF-C00FC48AFABD}" type="datetime1">
              <a:rPr lang="en-ID" smtClean="0"/>
              <a:t>04/09/18</a:t>
            </a:fld>
            <a:endParaRPr lang="en-US"/>
          </a:p>
        </p:txBody>
      </p:sp>
      <p:sp>
        <p:nvSpPr>
          <p:cNvPr id="3" name="Footer Placeholder 2">
            <a:extLst>
              <a:ext uri="{FF2B5EF4-FFF2-40B4-BE49-F238E27FC236}">
                <a16:creationId xmlns:a16="http://schemas.microsoft.com/office/drawing/2014/main" id="{7BD51B94-5F7A-A442-95E4-60EF20FBF336}"/>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8EE1E950-AF04-3D4A-85E9-71D642A85FF2}"/>
              </a:ext>
            </a:extLst>
          </p:cNvPr>
          <p:cNvSpPr>
            <a:spLocks noGrp="1"/>
          </p:cNvSpPr>
          <p:nvPr>
            <p:ph type="sldNum" sz="quarter" idx="12"/>
          </p:nvPr>
        </p:nvSpPr>
        <p:spPr/>
        <p:txBody>
          <a:bodyPr/>
          <a:lstStyle/>
          <a:p>
            <a:fld id="{61A554D9-D6F8-824F-9489-2A294337472D}" type="slidenum">
              <a:rPr lang="en-US" smtClean="0"/>
              <a:t>13</a:t>
            </a:fld>
            <a:endParaRPr lang="en-US"/>
          </a:p>
        </p:txBody>
      </p:sp>
    </p:spTree>
    <p:extLst>
      <p:ext uri="{BB962C8B-B14F-4D97-AF65-F5344CB8AC3E}">
        <p14:creationId xmlns:p14="http://schemas.microsoft.com/office/powerpoint/2010/main" val="4827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3DAD-E60E-5B40-BDDF-476AE354C35D}"/>
              </a:ext>
            </a:extLst>
          </p:cNvPr>
          <p:cNvSpPr>
            <a:spLocks noGrp="1"/>
          </p:cNvSpPr>
          <p:nvPr>
            <p:ph type="title"/>
          </p:nvPr>
        </p:nvSpPr>
        <p:spPr/>
        <p:txBody>
          <a:bodyPr/>
          <a:lstStyle/>
          <a:p>
            <a:pPr algn="ctr"/>
            <a:r>
              <a:rPr lang="en-US" b="1" dirty="0"/>
              <a:t>VITAMINS</a:t>
            </a:r>
          </a:p>
        </p:txBody>
      </p:sp>
      <p:sp>
        <p:nvSpPr>
          <p:cNvPr id="3" name="Content Placeholder 2">
            <a:extLst>
              <a:ext uri="{FF2B5EF4-FFF2-40B4-BE49-F238E27FC236}">
                <a16:creationId xmlns:a16="http://schemas.microsoft.com/office/drawing/2014/main" id="{2E9E00EF-5700-0845-B5CD-1F3041DD6CE6}"/>
              </a:ext>
            </a:extLst>
          </p:cNvPr>
          <p:cNvSpPr>
            <a:spLocks noGrp="1"/>
          </p:cNvSpPr>
          <p:nvPr>
            <p:ph idx="1"/>
          </p:nvPr>
        </p:nvSpPr>
        <p:spPr>
          <a:xfrm>
            <a:off x="514350" y="1675344"/>
            <a:ext cx="11163300" cy="4759326"/>
          </a:xfrm>
        </p:spPr>
        <p:txBody>
          <a:bodyPr>
            <a:normAutofit/>
          </a:bodyPr>
          <a:lstStyle/>
          <a:p>
            <a:r>
              <a:rPr lang="en-ID" b="1" dirty="0"/>
              <a:t>The water-soluble vitamins</a:t>
            </a:r>
          </a:p>
          <a:p>
            <a:pPr lvl="1"/>
            <a:r>
              <a:rPr lang="en-ID" dirty="0"/>
              <a:t>vitamin C (ascorbate, an antioxidant) </a:t>
            </a:r>
          </a:p>
          <a:p>
            <a:pPr lvl="1"/>
            <a:r>
              <a:rPr lang="en-ID" dirty="0"/>
              <a:t>vitamin B complex (components of coenzymes). </a:t>
            </a:r>
          </a:p>
          <a:p>
            <a:pPr marL="457200" lvl="1" indent="0">
              <a:buNone/>
            </a:pPr>
            <a:endParaRPr lang="en-ID" dirty="0"/>
          </a:p>
          <a:p>
            <a:r>
              <a:rPr lang="en-ID" b="1" dirty="0"/>
              <a:t>The fat-soluble vitamins </a:t>
            </a:r>
          </a:p>
          <a:p>
            <a:pPr lvl="1"/>
            <a:r>
              <a:rPr lang="en-ID" dirty="0"/>
              <a:t>vitamin A (a precursor of retinal, furnishes the visual pigment of the vertebrate eye  and also a regulator of gene expression during epithelial cell growth.)</a:t>
            </a:r>
          </a:p>
          <a:p>
            <a:pPr lvl="1"/>
            <a:r>
              <a:rPr lang="en-ID" dirty="0"/>
              <a:t>vitamin D (a regulator of calcium and phosphorus metabolism)</a:t>
            </a:r>
          </a:p>
          <a:p>
            <a:pPr lvl="1"/>
            <a:r>
              <a:rPr lang="en-ID" dirty="0"/>
              <a:t>vitamin E (an antioxidant in membranes, the protection of membrane lipids from oxidative damage)</a:t>
            </a:r>
          </a:p>
          <a:p>
            <a:pPr lvl="1"/>
            <a:r>
              <a:rPr lang="en-ID" dirty="0"/>
              <a:t>vitamin K (a participant in the carboxylation of glutamate, also essential in the blood-clotting process).</a:t>
            </a:r>
          </a:p>
        </p:txBody>
      </p:sp>
      <p:sp>
        <p:nvSpPr>
          <p:cNvPr id="4" name="Date Placeholder 3">
            <a:extLst>
              <a:ext uri="{FF2B5EF4-FFF2-40B4-BE49-F238E27FC236}">
                <a16:creationId xmlns:a16="http://schemas.microsoft.com/office/drawing/2014/main" id="{4A264243-2278-BE42-9365-5D0285103B7D}"/>
              </a:ext>
            </a:extLst>
          </p:cNvPr>
          <p:cNvSpPr>
            <a:spLocks noGrp="1"/>
          </p:cNvSpPr>
          <p:nvPr>
            <p:ph type="dt" sz="half" idx="10"/>
          </p:nvPr>
        </p:nvSpPr>
        <p:spPr/>
        <p:txBody>
          <a:bodyPr/>
          <a:lstStyle/>
          <a:p>
            <a:fld id="{FEFA7AA3-CC68-6540-BC86-45E1DF0DB7C0}" type="datetime1">
              <a:rPr lang="en-ID" smtClean="0"/>
              <a:t>04/09/18</a:t>
            </a:fld>
            <a:endParaRPr lang="en-US"/>
          </a:p>
        </p:txBody>
      </p:sp>
      <p:sp>
        <p:nvSpPr>
          <p:cNvPr id="5" name="Footer Placeholder 4">
            <a:extLst>
              <a:ext uri="{FF2B5EF4-FFF2-40B4-BE49-F238E27FC236}">
                <a16:creationId xmlns:a16="http://schemas.microsoft.com/office/drawing/2014/main" id="{E140D6A1-6874-5A4E-BC46-8F705F9B6BEF}"/>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327C7446-0A09-A142-A656-74002C45B89C}"/>
              </a:ext>
            </a:extLst>
          </p:cNvPr>
          <p:cNvSpPr>
            <a:spLocks noGrp="1"/>
          </p:cNvSpPr>
          <p:nvPr>
            <p:ph type="sldNum" sz="quarter" idx="12"/>
          </p:nvPr>
        </p:nvSpPr>
        <p:spPr/>
        <p:txBody>
          <a:bodyPr/>
          <a:lstStyle/>
          <a:p>
            <a:fld id="{61A554D9-D6F8-824F-9489-2A294337472D}" type="slidenum">
              <a:rPr lang="en-US" smtClean="0"/>
              <a:t>14</a:t>
            </a:fld>
            <a:endParaRPr lang="en-US"/>
          </a:p>
        </p:txBody>
      </p:sp>
    </p:spTree>
    <p:extLst>
      <p:ext uri="{BB962C8B-B14F-4D97-AF65-F5344CB8AC3E}">
        <p14:creationId xmlns:p14="http://schemas.microsoft.com/office/powerpoint/2010/main" val="207625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13FD-9206-AB44-9C51-2A218495F535}"/>
              </a:ext>
            </a:extLst>
          </p:cNvPr>
          <p:cNvSpPr>
            <a:spLocks noGrp="1"/>
          </p:cNvSpPr>
          <p:nvPr>
            <p:ph type="title"/>
          </p:nvPr>
        </p:nvSpPr>
        <p:spPr>
          <a:xfrm>
            <a:off x="838200" y="3175"/>
            <a:ext cx="10515600" cy="1325563"/>
          </a:xfrm>
        </p:spPr>
        <p:txBody>
          <a:bodyPr/>
          <a:lstStyle/>
          <a:p>
            <a:r>
              <a:rPr lang="en-ID" b="1" dirty="0"/>
              <a:t>Vitamins Are Often Precursors to Coenzymes </a:t>
            </a:r>
            <a:endParaRPr lang="en-US" dirty="0"/>
          </a:p>
        </p:txBody>
      </p:sp>
      <p:sp>
        <p:nvSpPr>
          <p:cNvPr id="3" name="Content Placeholder 2">
            <a:extLst>
              <a:ext uri="{FF2B5EF4-FFF2-40B4-BE49-F238E27FC236}">
                <a16:creationId xmlns:a16="http://schemas.microsoft.com/office/drawing/2014/main" id="{AEC4623F-B10A-5A49-8389-65B0B1E909F3}"/>
              </a:ext>
            </a:extLst>
          </p:cNvPr>
          <p:cNvSpPr>
            <a:spLocks noGrp="1"/>
          </p:cNvSpPr>
          <p:nvPr>
            <p:ph idx="1"/>
          </p:nvPr>
        </p:nvSpPr>
        <p:spPr>
          <a:xfrm>
            <a:off x="838200" y="5464175"/>
            <a:ext cx="10515600" cy="1279525"/>
          </a:xfrm>
        </p:spPr>
        <p:txBody>
          <a:bodyPr>
            <a:normAutofit/>
          </a:bodyPr>
          <a:lstStyle/>
          <a:p>
            <a:pPr marL="0" indent="0" algn="ctr">
              <a:buNone/>
            </a:pPr>
            <a:r>
              <a:rPr lang="en-ID" sz="2400" dirty="0"/>
              <a:t>Coenzymes act as transient carriers of specific functional groups. Most are derived from vitamins, organic nutrients required in small amounts in the diet. </a:t>
            </a:r>
          </a:p>
          <a:p>
            <a:pPr marL="0" indent="0" algn="ctr">
              <a:buNone/>
            </a:pPr>
            <a:endParaRPr lang="en-US" sz="2400" dirty="0"/>
          </a:p>
        </p:txBody>
      </p:sp>
      <p:pic>
        <p:nvPicPr>
          <p:cNvPr id="4" name="Content Placeholder 4">
            <a:extLst>
              <a:ext uri="{FF2B5EF4-FFF2-40B4-BE49-F238E27FC236}">
                <a16:creationId xmlns:a16="http://schemas.microsoft.com/office/drawing/2014/main" id="{EE0EAD78-0164-6D48-B9D1-EC285CC40B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039814"/>
            <a:ext cx="11715750" cy="4310061"/>
          </a:xfrm>
          <a:prstGeom prst="rect">
            <a:avLst/>
          </a:prstGeom>
        </p:spPr>
      </p:pic>
      <p:sp>
        <p:nvSpPr>
          <p:cNvPr id="5" name="Date Placeholder 4">
            <a:extLst>
              <a:ext uri="{FF2B5EF4-FFF2-40B4-BE49-F238E27FC236}">
                <a16:creationId xmlns:a16="http://schemas.microsoft.com/office/drawing/2014/main" id="{410FC66C-3BA7-1C4A-9A7F-B8F328A5F130}"/>
              </a:ext>
            </a:extLst>
          </p:cNvPr>
          <p:cNvSpPr>
            <a:spLocks noGrp="1"/>
          </p:cNvSpPr>
          <p:nvPr>
            <p:ph type="dt" sz="half" idx="10"/>
          </p:nvPr>
        </p:nvSpPr>
        <p:spPr/>
        <p:txBody>
          <a:bodyPr/>
          <a:lstStyle/>
          <a:p>
            <a:fld id="{47D35EBD-64B0-AB41-9E9A-9C32365D5C5F}" type="datetime1">
              <a:rPr lang="en-ID" smtClean="0"/>
              <a:t>04/09/18</a:t>
            </a:fld>
            <a:endParaRPr lang="en-US"/>
          </a:p>
        </p:txBody>
      </p:sp>
      <p:sp>
        <p:nvSpPr>
          <p:cNvPr id="6" name="Footer Placeholder 5">
            <a:extLst>
              <a:ext uri="{FF2B5EF4-FFF2-40B4-BE49-F238E27FC236}">
                <a16:creationId xmlns:a16="http://schemas.microsoft.com/office/drawing/2014/main" id="{F058C73D-9CC6-2F45-BA96-0CB8FBDE7FC5}"/>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0385F5B0-D9B4-584C-85C3-A9929B338A01}"/>
              </a:ext>
            </a:extLst>
          </p:cNvPr>
          <p:cNvSpPr>
            <a:spLocks noGrp="1"/>
          </p:cNvSpPr>
          <p:nvPr>
            <p:ph type="sldNum" sz="quarter" idx="12"/>
          </p:nvPr>
        </p:nvSpPr>
        <p:spPr/>
        <p:txBody>
          <a:bodyPr/>
          <a:lstStyle/>
          <a:p>
            <a:fld id="{61A554D9-D6F8-824F-9489-2A294337472D}" type="slidenum">
              <a:rPr lang="en-US" smtClean="0"/>
              <a:t>15</a:t>
            </a:fld>
            <a:endParaRPr lang="en-US"/>
          </a:p>
        </p:txBody>
      </p:sp>
    </p:spTree>
    <p:extLst>
      <p:ext uri="{BB962C8B-B14F-4D97-AF65-F5344CB8AC3E}">
        <p14:creationId xmlns:p14="http://schemas.microsoft.com/office/powerpoint/2010/main" val="116100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D5B7-18F1-C542-BAE5-309278166AF4}"/>
              </a:ext>
            </a:extLst>
          </p:cNvPr>
          <p:cNvSpPr>
            <a:spLocks noGrp="1"/>
          </p:cNvSpPr>
          <p:nvPr>
            <p:ph type="title"/>
          </p:nvPr>
        </p:nvSpPr>
        <p:spPr>
          <a:xfrm>
            <a:off x="838200" y="22225"/>
            <a:ext cx="10515600" cy="1325563"/>
          </a:xfrm>
        </p:spPr>
        <p:txBody>
          <a:bodyPr/>
          <a:lstStyle/>
          <a:p>
            <a:r>
              <a:rPr lang="en-US" b="1" dirty="0"/>
              <a:t>VIT C</a:t>
            </a:r>
          </a:p>
        </p:txBody>
      </p:sp>
      <p:sp>
        <p:nvSpPr>
          <p:cNvPr id="3" name="Content Placeholder 2">
            <a:extLst>
              <a:ext uri="{FF2B5EF4-FFF2-40B4-BE49-F238E27FC236}">
                <a16:creationId xmlns:a16="http://schemas.microsoft.com/office/drawing/2014/main" id="{2643C6C5-9B54-0B4F-9DCB-A1A10C071D13}"/>
              </a:ext>
            </a:extLst>
          </p:cNvPr>
          <p:cNvSpPr>
            <a:spLocks noGrp="1"/>
          </p:cNvSpPr>
          <p:nvPr>
            <p:ph idx="1"/>
          </p:nvPr>
        </p:nvSpPr>
        <p:spPr>
          <a:xfrm>
            <a:off x="838200" y="1558925"/>
            <a:ext cx="10515600" cy="3832225"/>
          </a:xfrm>
        </p:spPr>
        <p:txBody>
          <a:bodyPr>
            <a:normAutofit/>
          </a:bodyPr>
          <a:lstStyle/>
          <a:p>
            <a:r>
              <a:rPr lang="en-ID" dirty="0"/>
              <a:t>Vitamin C or ascorbic acid (Ascorbate) is required for the hydroxylation of proline residues in collagen, a key protein of connective tissue. </a:t>
            </a:r>
          </a:p>
          <a:p>
            <a:r>
              <a:rPr lang="en-ID" b="1" dirty="0"/>
              <a:t>Scurvy</a:t>
            </a:r>
            <a:r>
              <a:rPr lang="en-ID" dirty="0"/>
              <a:t> is a deficiency disease caused by lack of vitamin C. </a:t>
            </a:r>
          </a:p>
          <a:p>
            <a:r>
              <a:rPr lang="en-ID" dirty="0"/>
              <a:t>Scurvy is characterized by general degeneration of connective tissue. Manifestations </a:t>
            </a:r>
            <a:r>
              <a:rPr lang="en-ID" dirty="0">
                <a:sym typeface="Wingdings" pitchFamily="2" charset="2"/>
              </a:rPr>
              <a:t> </a:t>
            </a:r>
            <a:r>
              <a:rPr lang="en-ID" dirty="0"/>
              <a:t>numerous small </a:t>
            </a:r>
            <a:r>
              <a:rPr lang="en-ID" dirty="0" err="1"/>
              <a:t>hemorrhages</a:t>
            </a:r>
            <a:r>
              <a:rPr lang="en-ID" dirty="0"/>
              <a:t> caused by fragile blood vessels, tooth loss, poor wound healing and the reopening of old wounds, bone pain and degeneration, and eventually heart failure.</a:t>
            </a:r>
            <a:endParaRPr lang="en-ID" dirty="0">
              <a:effectLst/>
            </a:endParaRPr>
          </a:p>
          <a:p>
            <a:endParaRPr lang="en-US" dirty="0"/>
          </a:p>
        </p:txBody>
      </p:sp>
      <p:sp>
        <p:nvSpPr>
          <p:cNvPr id="4" name="Rectangle 3">
            <a:extLst>
              <a:ext uri="{FF2B5EF4-FFF2-40B4-BE49-F238E27FC236}">
                <a16:creationId xmlns:a16="http://schemas.microsoft.com/office/drawing/2014/main" id="{561AF3C0-F4AB-3142-9D22-91B6166D0BDE}"/>
              </a:ext>
            </a:extLst>
          </p:cNvPr>
          <p:cNvSpPr/>
          <p:nvPr/>
        </p:nvSpPr>
        <p:spPr>
          <a:xfrm>
            <a:off x="2028825" y="5402243"/>
            <a:ext cx="8134350" cy="954107"/>
          </a:xfrm>
          <a:prstGeom prst="rect">
            <a:avLst/>
          </a:prstGeom>
        </p:spPr>
        <p:txBody>
          <a:bodyPr wrap="square">
            <a:spAutoFit/>
          </a:bodyPr>
          <a:lstStyle/>
          <a:p>
            <a:pPr algn="ctr"/>
            <a:r>
              <a:rPr lang="en-ID" sz="2800" b="1" dirty="0"/>
              <a:t>So why is ascorbate so necessary to good health? </a:t>
            </a:r>
          </a:p>
          <a:p>
            <a:pPr algn="ctr"/>
            <a:r>
              <a:rPr lang="en-ID" sz="2800" b="1" dirty="0"/>
              <a:t>its role in the formation of collagen. </a:t>
            </a:r>
            <a:endParaRPr lang="en-ID" sz="2800" b="1" dirty="0">
              <a:effectLst/>
            </a:endParaRPr>
          </a:p>
        </p:txBody>
      </p:sp>
      <p:sp>
        <p:nvSpPr>
          <p:cNvPr id="5" name="Date Placeholder 4">
            <a:extLst>
              <a:ext uri="{FF2B5EF4-FFF2-40B4-BE49-F238E27FC236}">
                <a16:creationId xmlns:a16="http://schemas.microsoft.com/office/drawing/2014/main" id="{5E17867B-11F1-8049-B678-9E49309E4633}"/>
              </a:ext>
            </a:extLst>
          </p:cNvPr>
          <p:cNvSpPr>
            <a:spLocks noGrp="1"/>
          </p:cNvSpPr>
          <p:nvPr>
            <p:ph type="dt" sz="half" idx="10"/>
          </p:nvPr>
        </p:nvSpPr>
        <p:spPr/>
        <p:txBody>
          <a:bodyPr/>
          <a:lstStyle/>
          <a:p>
            <a:fld id="{DAA28EBB-0CEA-6F48-9746-D918C89A440F}" type="datetime1">
              <a:rPr lang="en-ID" smtClean="0"/>
              <a:t>04/09/18</a:t>
            </a:fld>
            <a:endParaRPr lang="en-US"/>
          </a:p>
        </p:txBody>
      </p:sp>
      <p:sp>
        <p:nvSpPr>
          <p:cNvPr id="6" name="Footer Placeholder 5">
            <a:extLst>
              <a:ext uri="{FF2B5EF4-FFF2-40B4-BE49-F238E27FC236}">
                <a16:creationId xmlns:a16="http://schemas.microsoft.com/office/drawing/2014/main" id="{7E24C6DC-83E6-F740-B9EA-37B5F67BC2AC}"/>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21429398-2F42-F546-A97D-9D27D729032F}"/>
              </a:ext>
            </a:extLst>
          </p:cNvPr>
          <p:cNvSpPr>
            <a:spLocks noGrp="1"/>
          </p:cNvSpPr>
          <p:nvPr>
            <p:ph type="sldNum" sz="quarter" idx="12"/>
          </p:nvPr>
        </p:nvSpPr>
        <p:spPr/>
        <p:txBody>
          <a:bodyPr/>
          <a:lstStyle/>
          <a:p>
            <a:fld id="{61A554D9-D6F8-824F-9489-2A294337472D}" type="slidenum">
              <a:rPr lang="en-US" smtClean="0"/>
              <a:t>16</a:t>
            </a:fld>
            <a:endParaRPr lang="en-US"/>
          </a:p>
        </p:txBody>
      </p:sp>
    </p:spTree>
    <p:extLst>
      <p:ext uri="{BB962C8B-B14F-4D97-AF65-F5344CB8AC3E}">
        <p14:creationId xmlns:p14="http://schemas.microsoft.com/office/powerpoint/2010/main" val="409144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91C4BF-A84B-E148-B7B7-634D3A4BAA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1816" y="171425"/>
            <a:ext cx="10629317" cy="4807769"/>
          </a:xfrm>
        </p:spPr>
      </p:pic>
      <p:sp>
        <p:nvSpPr>
          <p:cNvPr id="6" name="Rectangle 5">
            <a:extLst>
              <a:ext uri="{FF2B5EF4-FFF2-40B4-BE49-F238E27FC236}">
                <a16:creationId xmlns:a16="http://schemas.microsoft.com/office/drawing/2014/main" id="{DF5F0CF6-F3BB-C24C-AF75-7FAABBDB523D}"/>
              </a:ext>
            </a:extLst>
          </p:cNvPr>
          <p:cNvSpPr/>
          <p:nvPr/>
        </p:nvSpPr>
        <p:spPr>
          <a:xfrm>
            <a:off x="95250" y="4979194"/>
            <a:ext cx="11982450" cy="1938992"/>
          </a:xfrm>
          <a:prstGeom prst="rect">
            <a:avLst/>
          </a:prstGeom>
        </p:spPr>
        <p:txBody>
          <a:bodyPr wrap="square">
            <a:spAutoFit/>
          </a:bodyPr>
          <a:lstStyle/>
          <a:p>
            <a:pPr marL="342900" indent="-342900">
              <a:buFont typeface="Arial" panose="020B0604020202020204" pitchFamily="34" charset="0"/>
              <a:buChar char="•"/>
            </a:pPr>
            <a:r>
              <a:rPr lang="en-ID" sz="2400" dirty="0"/>
              <a:t>The hydroxylation of specific Pro residues in pro-collagen, the precursor of collagen, requires the action of the enzyme prolyl 4-hydroxylase. This enzyme requires 𝛂-ketoglutarate in their reactions. </a:t>
            </a:r>
          </a:p>
          <a:p>
            <a:pPr marL="342900" indent="-342900">
              <a:buFont typeface="Arial" panose="020B0604020202020204" pitchFamily="34" charset="0"/>
              <a:buChar char="•"/>
            </a:pPr>
            <a:r>
              <a:rPr lang="en-ID" sz="2400" dirty="0"/>
              <a:t>The ascorbate consumed in the reaction presumably functions to reduce the </a:t>
            </a:r>
            <a:r>
              <a:rPr lang="en-ID" sz="2400" dirty="0" err="1"/>
              <a:t>heme</a:t>
            </a:r>
            <a:r>
              <a:rPr lang="en-ID" sz="2400" dirty="0"/>
              <a:t> iron and restore enzyme activity.</a:t>
            </a:r>
          </a:p>
        </p:txBody>
      </p:sp>
      <p:sp>
        <p:nvSpPr>
          <p:cNvPr id="2" name="Date Placeholder 1">
            <a:extLst>
              <a:ext uri="{FF2B5EF4-FFF2-40B4-BE49-F238E27FC236}">
                <a16:creationId xmlns:a16="http://schemas.microsoft.com/office/drawing/2014/main" id="{EBE22765-855B-8343-BB2E-97F1C7616B36}"/>
              </a:ext>
            </a:extLst>
          </p:cNvPr>
          <p:cNvSpPr>
            <a:spLocks noGrp="1"/>
          </p:cNvSpPr>
          <p:nvPr>
            <p:ph type="dt" sz="half" idx="10"/>
          </p:nvPr>
        </p:nvSpPr>
        <p:spPr/>
        <p:txBody>
          <a:bodyPr/>
          <a:lstStyle/>
          <a:p>
            <a:fld id="{29497729-CE73-6249-AB39-BF6058BEDC56}" type="datetime1">
              <a:rPr lang="en-ID" smtClean="0"/>
              <a:t>04/09/18</a:t>
            </a:fld>
            <a:endParaRPr lang="en-US"/>
          </a:p>
        </p:txBody>
      </p:sp>
      <p:sp>
        <p:nvSpPr>
          <p:cNvPr id="3" name="Footer Placeholder 2">
            <a:extLst>
              <a:ext uri="{FF2B5EF4-FFF2-40B4-BE49-F238E27FC236}">
                <a16:creationId xmlns:a16="http://schemas.microsoft.com/office/drawing/2014/main" id="{6D4908CB-4303-BB44-AF24-8CFDD22400C9}"/>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CE35FB9E-E15E-B647-95E8-2DDEAC79B6F7}"/>
              </a:ext>
            </a:extLst>
          </p:cNvPr>
          <p:cNvSpPr>
            <a:spLocks noGrp="1"/>
          </p:cNvSpPr>
          <p:nvPr>
            <p:ph type="sldNum" sz="quarter" idx="12"/>
          </p:nvPr>
        </p:nvSpPr>
        <p:spPr/>
        <p:txBody>
          <a:bodyPr/>
          <a:lstStyle/>
          <a:p>
            <a:fld id="{61A554D9-D6F8-824F-9489-2A294337472D}" type="slidenum">
              <a:rPr lang="en-US" smtClean="0"/>
              <a:t>17</a:t>
            </a:fld>
            <a:endParaRPr lang="en-US"/>
          </a:p>
        </p:txBody>
      </p:sp>
    </p:spTree>
    <p:extLst>
      <p:ext uri="{BB962C8B-B14F-4D97-AF65-F5344CB8AC3E}">
        <p14:creationId xmlns:p14="http://schemas.microsoft.com/office/powerpoint/2010/main" val="408636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1BD1-8FF2-8547-B8B3-F42915FEBC1C}"/>
              </a:ext>
            </a:extLst>
          </p:cNvPr>
          <p:cNvSpPr>
            <a:spLocks noGrp="1"/>
          </p:cNvSpPr>
          <p:nvPr>
            <p:ph type="title"/>
          </p:nvPr>
        </p:nvSpPr>
        <p:spPr>
          <a:xfrm>
            <a:off x="600075" y="346075"/>
            <a:ext cx="10991850" cy="1325563"/>
          </a:xfrm>
        </p:spPr>
        <p:txBody>
          <a:bodyPr>
            <a:normAutofit/>
          </a:bodyPr>
          <a:lstStyle/>
          <a:p>
            <a:pPr algn="ctr"/>
            <a:r>
              <a:rPr lang="en-ID" sz="4000" b="1" dirty="0"/>
              <a:t>Why plants are such good sources of vitamin C?</a:t>
            </a:r>
            <a:endParaRPr lang="en-US" sz="4000" b="1" dirty="0"/>
          </a:p>
        </p:txBody>
      </p:sp>
      <p:sp>
        <p:nvSpPr>
          <p:cNvPr id="3" name="Content Placeholder 2">
            <a:extLst>
              <a:ext uri="{FF2B5EF4-FFF2-40B4-BE49-F238E27FC236}">
                <a16:creationId xmlns:a16="http://schemas.microsoft.com/office/drawing/2014/main" id="{103CE632-CCDC-A244-8C34-87C8B87AC39E}"/>
              </a:ext>
            </a:extLst>
          </p:cNvPr>
          <p:cNvSpPr>
            <a:spLocks noGrp="1"/>
          </p:cNvSpPr>
          <p:nvPr>
            <p:ph idx="1"/>
          </p:nvPr>
        </p:nvSpPr>
        <p:spPr>
          <a:xfrm>
            <a:off x="838200" y="1825625"/>
            <a:ext cx="10515600" cy="3527425"/>
          </a:xfrm>
        </p:spPr>
        <p:txBody>
          <a:bodyPr/>
          <a:lstStyle/>
          <a:p>
            <a:r>
              <a:rPr lang="en-ID" dirty="0"/>
              <a:t>In plants, ascorbate is required as a substrate for the enzyme ascorbate peroxidase, which converts H</a:t>
            </a:r>
            <a:r>
              <a:rPr lang="en-ID" baseline="-25000" dirty="0"/>
              <a:t>2</a:t>
            </a:r>
            <a:r>
              <a:rPr lang="en-ID" dirty="0"/>
              <a:t>O</a:t>
            </a:r>
            <a:r>
              <a:rPr lang="en-ID" baseline="-25000" dirty="0"/>
              <a:t>2</a:t>
            </a:r>
            <a:r>
              <a:rPr lang="en-ID" dirty="0"/>
              <a:t> to water. The peroxide is generated from the O</a:t>
            </a:r>
            <a:r>
              <a:rPr lang="en-ID" baseline="-25000" dirty="0"/>
              <a:t>2</a:t>
            </a:r>
            <a:r>
              <a:rPr lang="en-ID" dirty="0"/>
              <a:t> produced in photosynthesis.</a:t>
            </a:r>
            <a:endParaRPr lang="en-ID" dirty="0">
              <a:effectLst/>
            </a:endParaRPr>
          </a:p>
          <a:p>
            <a:r>
              <a:rPr lang="en-ID" dirty="0"/>
              <a:t>Ascorbate is a also a precursor of oxalate and tartrate in plants, and is involved in the hydroxylation of Pro residues in cell wall proteins called </a:t>
            </a:r>
            <a:r>
              <a:rPr lang="en-ID" dirty="0" err="1"/>
              <a:t>extensins</a:t>
            </a:r>
            <a:r>
              <a:rPr lang="en-ID" dirty="0"/>
              <a:t>. </a:t>
            </a:r>
            <a:endParaRPr lang="en-ID" dirty="0">
              <a:effectLst/>
            </a:endParaRPr>
          </a:p>
          <a:p>
            <a:r>
              <a:rPr lang="en-ID" dirty="0"/>
              <a:t>Ascorbate is found in all subcellular compartments of plants, at concentrations of 2 to 25 </a:t>
            </a:r>
            <a:r>
              <a:rPr lang="en-ID" dirty="0" err="1"/>
              <a:t>mM.</a:t>
            </a:r>
            <a:endParaRPr lang="en-ID" dirty="0"/>
          </a:p>
          <a:p>
            <a:pPr marL="0" indent="0">
              <a:buNone/>
            </a:pPr>
            <a:endParaRPr lang="en-ID" dirty="0">
              <a:effectLst/>
            </a:endParaRPr>
          </a:p>
        </p:txBody>
      </p:sp>
      <p:sp>
        <p:nvSpPr>
          <p:cNvPr id="4" name="TextBox 3">
            <a:extLst>
              <a:ext uri="{FF2B5EF4-FFF2-40B4-BE49-F238E27FC236}">
                <a16:creationId xmlns:a16="http://schemas.microsoft.com/office/drawing/2014/main" id="{C89FE566-2153-BD43-890D-DBC93A11C109}"/>
              </a:ext>
            </a:extLst>
          </p:cNvPr>
          <p:cNvSpPr txBox="1"/>
          <p:nvPr/>
        </p:nvSpPr>
        <p:spPr>
          <a:xfrm>
            <a:off x="2795192" y="5602287"/>
            <a:ext cx="6759671" cy="646331"/>
          </a:xfrm>
          <a:prstGeom prst="rect">
            <a:avLst/>
          </a:prstGeom>
          <a:noFill/>
        </p:spPr>
        <p:txBody>
          <a:bodyPr wrap="none" rtlCol="0">
            <a:spAutoFit/>
          </a:bodyPr>
          <a:lstStyle/>
          <a:p>
            <a:r>
              <a:rPr lang="en-ID" sz="3600" b="1" dirty="0">
                <a:solidFill>
                  <a:srgbClr val="FF0000"/>
                </a:solidFill>
              </a:rPr>
              <a:t>Eat your fresh fruit and vegetables</a:t>
            </a:r>
            <a:endParaRPr lang="en-ID" sz="3600" b="1" dirty="0">
              <a:solidFill>
                <a:srgbClr val="FF0000"/>
              </a:solidFill>
              <a:effectLst/>
            </a:endParaRPr>
          </a:p>
        </p:txBody>
      </p:sp>
      <p:sp>
        <p:nvSpPr>
          <p:cNvPr id="5" name="Date Placeholder 4">
            <a:extLst>
              <a:ext uri="{FF2B5EF4-FFF2-40B4-BE49-F238E27FC236}">
                <a16:creationId xmlns:a16="http://schemas.microsoft.com/office/drawing/2014/main" id="{008BE33E-EA6C-B747-B268-FD857D7EE506}"/>
              </a:ext>
            </a:extLst>
          </p:cNvPr>
          <p:cNvSpPr>
            <a:spLocks noGrp="1"/>
          </p:cNvSpPr>
          <p:nvPr>
            <p:ph type="dt" sz="half" idx="10"/>
          </p:nvPr>
        </p:nvSpPr>
        <p:spPr/>
        <p:txBody>
          <a:bodyPr/>
          <a:lstStyle/>
          <a:p>
            <a:fld id="{855CB9F9-69F5-0F40-B3F3-F1AB2CAB6988}" type="datetime1">
              <a:rPr lang="en-ID" smtClean="0"/>
              <a:t>04/09/18</a:t>
            </a:fld>
            <a:endParaRPr lang="en-US"/>
          </a:p>
        </p:txBody>
      </p:sp>
      <p:sp>
        <p:nvSpPr>
          <p:cNvPr id="6" name="Footer Placeholder 5">
            <a:extLst>
              <a:ext uri="{FF2B5EF4-FFF2-40B4-BE49-F238E27FC236}">
                <a16:creationId xmlns:a16="http://schemas.microsoft.com/office/drawing/2014/main" id="{FCD23B4B-81D5-DC4D-AD5B-8CD18104EF69}"/>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912038E6-43AE-BB4A-B09B-CBFDD0F8A8D7}"/>
              </a:ext>
            </a:extLst>
          </p:cNvPr>
          <p:cNvSpPr>
            <a:spLocks noGrp="1"/>
          </p:cNvSpPr>
          <p:nvPr>
            <p:ph type="sldNum" sz="quarter" idx="12"/>
          </p:nvPr>
        </p:nvSpPr>
        <p:spPr/>
        <p:txBody>
          <a:bodyPr/>
          <a:lstStyle/>
          <a:p>
            <a:fld id="{61A554D9-D6F8-824F-9489-2A294337472D}" type="slidenum">
              <a:rPr lang="en-US" smtClean="0"/>
              <a:t>18</a:t>
            </a:fld>
            <a:endParaRPr lang="en-US"/>
          </a:p>
        </p:txBody>
      </p:sp>
    </p:spTree>
    <p:extLst>
      <p:ext uri="{BB962C8B-B14F-4D97-AF65-F5344CB8AC3E}">
        <p14:creationId xmlns:p14="http://schemas.microsoft.com/office/powerpoint/2010/main" val="274815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01B3-46DB-B246-879C-BF175771EC4B}"/>
              </a:ext>
            </a:extLst>
          </p:cNvPr>
          <p:cNvSpPr>
            <a:spLocks noGrp="1"/>
          </p:cNvSpPr>
          <p:nvPr>
            <p:ph type="title"/>
          </p:nvPr>
        </p:nvSpPr>
        <p:spPr/>
        <p:txBody>
          <a:bodyPr/>
          <a:lstStyle/>
          <a:p>
            <a:r>
              <a:rPr lang="en-ID" b="1" dirty="0"/>
              <a:t>VIT B12</a:t>
            </a:r>
            <a:endParaRPr lang="en-US" b="1" dirty="0"/>
          </a:p>
        </p:txBody>
      </p:sp>
      <p:sp>
        <p:nvSpPr>
          <p:cNvPr id="3" name="Content Placeholder 2">
            <a:extLst>
              <a:ext uri="{FF2B5EF4-FFF2-40B4-BE49-F238E27FC236}">
                <a16:creationId xmlns:a16="http://schemas.microsoft.com/office/drawing/2014/main" id="{DB033258-1E1B-A544-A008-1A13A90A5241}"/>
              </a:ext>
            </a:extLst>
          </p:cNvPr>
          <p:cNvSpPr>
            <a:spLocks noGrp="1"/>
          </p:cNvSpPr>
          <p:nvPr>
            <p:ph idx="1"/>
          </p:nvPr>
        </p:nvSpPr>
        <p:spPr>
          <a:xfrm>
            <a:off x="596648" y="1690688"/>
            <a:ext cx="5498432" cy="4299068"/>
          </a:xfrm>
        </p:spPr>
        <p:txBody>
          <a:bodyPr>
            <a:normAutofit fontScale="92500"/>
          </a:bodyPr>
          <a:lstStyle/>
          <a:p>
            <a:pPr marL="0" indent="0">
              <a:buNone/>
            </a:pPr>
            <a:r>
              <a:rPr lang="en-US" altLang="en-US" dirty="0">
                <a:solidFill>
                  <a:srgbClr val="282323"/>
                </a:solidFill>
              </a:rPr>
              <a:t>Vitamin B12 as usually isolated is called </a:t>
            </a:r>
            <a:r>
              <a:rPr lang="en-US" altLang="en-US" b="1" dirty="0">
                <a:solidFill>
                  <a:srgbClr val="282323"/>
                </a:solidFill>
              </a:rPr>
              <a:t>cyanocobalamin, </a:t>
            </a:r>
            <a:r>
              <a:rPr lang="en-US" altLang="en-US" dirty="0">
                <a:solidFill>
                  <a:srgbClr val="282323"/>
                </a:solidFill>
              </a:rPr>
              <a:t>because it contains a</a:t>
            </a:r>
            <a:r>
              <a:rPr lang="en-US" altLang="en-US" dirty="0"/>
              <a:t> </a:t>
            </a:r>
            <a:r>
              <a:rPr lang="en-US" altLang="en-US" dirty="0" err="1">
                <a:solidFill>
                  <a:srgbClr val="282323"/>
                </a:solidFill>
              </a:rPr>
              <a:t>cyano</a:t>
            </a:r>
            <a:r>
              <a:rPr lang="en-US" altLang="en-US" dirty="0">
                <a:solidFill>
                  <a:srgbClr val="282323"/>
                </a:solidFill>
              </a:rPr>
              <a:t> group (picked up during purification) </a:t>
            </a:r>
            <a:r>
              <a:rPr lang="en-ID" dirty="0"/>
              <a:t>attached to cobalt in the sixth coordination position </a:t>
            </a:r>
          </a:p>
          <a:p>
            <a:pPr marL="0" indent="0">
              <a:buNone/>
            </a:pPr>
            <a:endParaRPr lang="en-ID" dirty="0"/>
          </a:p>
          <a:p>
            <a:pPr marL="0" indent="0">
              <a:buNone/>
            </a:pPr>
            <a:r>
              <a:rPr lang="en-ID" b="1" dirty="0"/>
              <a:t>Coenzyme B12 </a:t>
            </a:r>
            <a:r>
              <a:rPr lang="en-ID" dirty="0"/>
              <a:t>is the cofactor form of vitamin B12, which is unique among all the vitamins </a:t>
            </a:r>
            <a:r>
              <a:rPr lang="en-ID" dirty="0">
                <a:sym typeface="Wingdings" pitchFamily="2" charset="2"/>
              </a:rPr>
              <a:t> </a:t>
            </a:r>
            <a:r>
              <a:rPr lang="en-ID" dirty="0"/>
              <a:t>contains not only a complex organic molecule but an essential trace element, cobalt.</a:t>
            </a:r>
          </a:p>
        </p:txBody>
      </p:sp>
      <p:pic>
        <p:nvPicPr>
          <p:cNvPr id="4" name="Content Placeholder 4">
            <a:extLst>
              <a:ext uri="{FF2B5EF4-FFF2-40B4-BE49-F238E27FC236}">
                <a16:creationId xmlns:a16="http://schemas.microsoft.com/office/drawing/2014/main" id="{02E9DD66-901C-2948-8A89-E0C1AF00DB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4365" y="609599"/>
            <a:ext cx="4864581" cy="5842934"/>
          </a:xfrm>
          <a:prstGeom prst="rect">
            <a:avLst/>
          </a:prstGeom>
        </p:spPr>
      </p:pic>
      <p:sp>
        <p:nvSpPr>
          <p:cNvPr id="5" name="Date Placeholder 4">
            <a:extLst>
              <a:ext uri="{FF2B5EF4-FFF2-40B4-BE49-F238E27FC236}">
                <a16:creationId xmlns:a16="http://schemas.microsoft.com/office/drawing/2014/main" id="{FE483271-BCBF-CB47-B70D-EF47F597547A}"/>
              </a:ext>
            </a:extLst>
          </p:cNvPr>
          <p:cNvSpPr>
            <a:spLocks noGrp="1"/>
          </p:cNvSpPr>
          <p:nvPr>
            <p:ph type="dt" sz="half" idx="10"/>
          </p:nvPr>
        </p:nvSpPr>
        <p:spPr/>
        <p:txBody>
          <a:bodyPr/>
          <a:lstStyle/>
          <a:p>
            <a:fld id="{06D53764-3494-2141-95C2-3BE040A705D0}" type="datetime1">
              <a:rPr lang="en-ID" smtClean="0"/>
              <a:t>04/09/18</a:t>
            </a:fld>
            <a:endParaRPr lang="en-US"/>
          </a:p>
        </p:txBody>
      </p:sp>
      <p:sp>
        <p:nvSpPr>
          <p:cNvPr id="6" name="Footer Placeholder 5">
            <a:extLst>
              <a:ext uri="{FF2B5EF4-FFF2-40B4-BE49-F238E27FC236}">
                <a16:creationId xmlns:a16="http://schemas.microsoft.com/office/drawing/2014/main" id="{744D6F60-5E8A-8D40-B73B-709C1AD1F19E}"/>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552CC9B4-E5F4-6745-BFAD-16B3190EE6E9}"/>
              </a:ext>
            </a:extLst>
          </p:cNvPr>
          <p:cNvSpPr>
            <a:spLocks noGrp="1"/>
          </p:cNvSpPr>
          <p:nvPr>
            <p:ph type="sldNum" sz="quarter" idx="12"/>
          </p:nvPr>
        </p:nvSpPr>
        <p:spPr/>
        <p:txBody>
          <a:bodyPr/>
          <a:lstStyle/>
          <a:p>
            <a:fld id="{61A554D9-D6F8-824F-9489-2A294337472D}" type="slidenum">
              <a:rPr lang="en-US" smtClean="0"/>
              <a:t>19</a:t>
            </a:fld>
            <a:endParaRPr lang="en-US"/>
          </a:p>
        </p:txBody>
      </p:sp>
    </p:spTree>
    <p:extLst>
      <p:ext uri="{BB962C8B-B14F-4D97-AF65-F5344CB8AC3E}">
        <p14:creationId xmlns:p14="http://schemas.microsoft.com/office/powerpoint/2010/main" val="403213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9A3F-637F-E149-A652-D90F7F5B1AF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849326F-3CC0-C447-B50B-88C1E481AD44}"/>
              </a:ext>
            </a:extLst>
          </p:cNvPr>
          <p:cNvSpPr>
            <a:spLocks noGrp="1"/>
          </p:cNvSpPr>
          <p:nvPr>
            <p:ph idx="1"/>
          </p:nvPr>
        </p:nvSpPr>
        <p:spPr/>
        <p:txBody>
          <a:bodyPr/>
          <a:lstStyle/>
          <a:p>
            <a:r>
              <a:rPr lang="en-US" dirty="0"/>
              <a:t>Water</a:t>
            </a:r>
          </a:p>
          <a:p>
            <a:r>
              <a:rPr lang="en-US" dirty="0"/>
              <a:t>Vitamins</a:t>
            </a:r>
          </a:p>
          <a:p>
            <a:r>
              <a:rPr lang="en-US" dirty="0"/>
              <a:t>Activated carrier molecules</a:t>
            </a:r>
          </a:p>
          <a:p>
            <a:r>
              <a:rPr lang="en-US" dirty="0"/>
              <a:t>Ions</a:t>
            </a:r>
          </a:p>
          <a:p>
            <a:endParaRPr lang="en-US" dirty="0"/>
          </a:p>
          <a:p>
            <a:endParaRPr lang="en-US" dirty="0"/>
          </a:p>
        </p:txBody>
      </p:sp>
      <p:sp>
        <p:nvSpPr>
          <p:cNvPr id="4" name="Date Placeholder 3">
            <a:extLst>
              <a:ext uri="{FF2B5EF4-FFF2-40B4-BE49-F238E27FC236}">
                <a16:creationId xmlns:a16="http://schemas.microsoft.com/office/drawing/2014/main" id="{947EB4CB-145E-2749-94C4-FD93097379D8}"/>
              </a:ext>
            </a:extLst>
          </p:cNvPr>
          <p:cNvSpPr>
            <a:spLocks noGrp="1"/>
          </p:cNvSpPr>
          <p:nvPr>
            <p:ph type="dt" sz="half" idx="10"/>
          </p:nvPr>
        </p:nvSpPr>
        <p:spPr/>
        <p:txBody>
          <a:bodyPr/>
          <a:lstStyle/>
          <a:p>
            <a:fld id="{BD78281A-3AB9-B54C-9807-F380DB5155DA}" type="datetime1">
              <a:rPr lang="en-ID" smtClean="0"/>
              <a:t>04/09/18</a:t>
            </a:fld>
            <a:endParaRPr lang="en-US"/>
          </a:p>
        </p:txBody>
      </p:sp>
      <p:sp>
        <p:nvSpPr>
          <p:cNvPr id="5" name="Footer Placeholder 4">
            <a:extLst>
              <a:ext uri="{FF2B5EF4-FFF2-40B4-BE49-F238E27FC236}">
                <a16:creationId xmlns:a16="http://schemas.microsoft.com/office/drawing/2014/main" id="{A445831D-E5A4-6A41-88FB-99B3DE39636E}"/>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0F62D375-D202-8C44-82D4-1C3C2170E974}"/>
              </a:ext>
            </a:extLst>
          </p:cNvPr>
          <p:cNvSpPr>
            <a:spLocks noGrp="1"/>
          </p:cNvSpPr>
          <p:nvPr>
            <p:ph type="sldNum" sz="quarter" idx="12"/>
          </p:nvPr>
        </p:nvSpPr>
        <p:spPr/>
        <p:txBody>
          <a:bodyPr/>
          <a:lstStyle/>
          <a:p>
            <a:fld id="{61A554D9-D6F8-824F-9489-2A294337472D}" type="slidenum">
              <a:rPr lang="en-US" smtClean="0"/>
              <a:t>2</a:t>
            </a:fld>
            <a:endParaRPr lang="en-US"/>
          </a:p>
        </p:txBody>
      </p:sp>
    </p:spTree>
    <p:extLst>
      <p:ext uri="{BB962C8B-B14F-4D97-AF65-F5344CB8AC3E}">
        <p14:creationId xmlns:p14="http://schemas.microsoft.com/office/powerpoint/2010/main" val="80844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64BFA-7227-B948-95FD-DC68B86BB52F}"/>
              </a:ext>
            </a:extLst>
          </p:cNvPr>
          <p:cNvSpPr>
            <a:spLocks noGrp="1"/>
          </p:cNvSpPr>
          <p:nvPr>
            <p:ph idx="1"/>
          </p:nvPr>
        </p:nvSpPr>
        <p:spPr>
          <a:xfrm>
            <a:off x="549440" y="2259507"/>
            <a:ext cx="5097379" cy="2681710"/>
          </a:xfrm>
        </p:spPr>
        <p:txBody>
          <a:bodyPr>
            <a:normAutofit/>
          </a:bodyPr>
          <a:lstStyle/>
          <a:p>
            <a:pPr marL="0" indent="0">
              <a:buNone/>
            </a:pPr>
            <a:r>
              <a:rPr lang="en-ID" dirty="0"/>
              <a:t>The complex </a:t>
            </a:r>
            <a:r>
              <a:rPr lang="en-ID" b="1" dirty="0"/>
              <a:t>corrin ring system </a:t>
            </a:r>
            <a:r>
              <a:rPr lang="en-ID" dirty="0"/>
              <a:t>of vitamin B12 (</a:t>
            </a:r>
            <a:r>
              <a:rPr lang="en-ID" dirty="0" err="1"/>
              <a:t>colored</a:t>
            </a:r>
            <a:r>
              <a:rPr lang="en-ID" dirty="0"/>
              <a:t> blue), to which cobalt (as Co</a:t>
            </a:r>
            <a:r>
              <a:rPr lang="en-ID" baseline="30000" dirty="0"/>
              <a:t>3+) </a:t>
            </a:r>
            <a:r>
              <a:rPr lang="en-ID" dirty="0"/>
              <a:t>is coordinated, is chemically related to the porphyrin ring system of </a:t>
            </a:r>
            <a:r>
              <a:rPr lang="en-ID" b="1" dirty="0" err="1"/>
              <a:t>heme</a:t>
            </a:r>
            <a:r>
              <a:rPr lang="en-ID" b="1" dirty="0"/>
              <a:t> and </a:t>
            </a:r>
            <a:r>
              <a:rPr lang="en-ID" b="1" dirty="0" err="1"/>
              <a:t>heme</a:t>
            </a:r>
            <a:r>
              <a:rPr lang="en-ID" b="1" dirty="0"/>
              <a:t> proteins</a:t>
            </a:r>
            <a:r>
              <a:rPr lang="en-ID" dirty="0"/>
              <a:t>.</a:t>
            </a:r>
          </a:p>
          <a:p>
            <a:pPr marL="0" indent="0">
              <a:buNone/>
            </a:pPr>
            <a:endParaRPr lang="en-US" dirty="0"/>
          </a:p>
        </p:txBody>
      </p:sp>
      <p:pic>
        <p:nvPicPr>
          <p:cNvPr id="5" name="Picture 4">
            <a:extLst>
              <a:ext uri="{FF2B5EF4-FFF2-40B4-BE49-F238E27FC236}">
                <a16:creationId xmlns:a16="http://schemas.microsoft.com/office/drawing/2014/main" id="{5B3C5603-2FD7-FF4F-9801-3DD1F4FB4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2253" y="365125"/>
            <a:ext cx="5021179" cy="6470474"/>
          </a:xfrm>
          <a:prstGeom prst="rect">
            <a:avLst/>
          </a:prstGeom>
        </p:spPr>
      </p:pic>
      <p:sp>
        <p:nvSpPr>
          <p:cNvPr id="2" name="Date Placeholder 1">
            <a:extLst>
              <a:ext uri="{FF2B5EF4-FFF2-40B4-BE49-F238E27FC236}">
                <a16:creationId xmlns:a16="http://schemas.microsoft.com/office/drawing/2014/main" id="{33D465D1-A272-7E44-802C-1A65CEAC56C6}"/>
              </a:ext>
            </a:extLst>
          </p:cNvPr>
          <p:cNvSpPr>
            <a:spLocks noGrp="1"/>
          </p:cNvSpPr>
          <p:nvPr>
            <p:ph type="dt" sz="half" idx="10"/>
          </p:nvPr>
        </p:nvSpPr>
        <p:spPr/>
        <p:txBody>
          <a:bodyPr/>
          <a:lstStyle/>
          <a:p>
            <a:fld id="{E2916DD7-89FF-B645-A374-E6D93DE29FE0}" type="datetime1">
              <a:rPr lang="en-ID" smtClean="0"/>
              <a:t>04/09/18</a:t>
            </a:fld>
            <a:endParaRPr lang="en-US"/>
          </a:p>
        </p:txBody>
      </p:sp>
      <p:sp>
        <p:nvSpPr>
          <p:cNvPr id="4" name="Footer Placeholder 3">
            <a:extLst>
              <a:ext uri="{FF2B5EF4-FFF2-40B4-BE49-F238E27FC236}">
                <a16:creationId xmlns:a16="http://schemas.microsoft.com/office/drawing/2014/main" id="{DA354D56-8041-8C47-85ED-2C070D3C9428}"/>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8401AD8E-95D0-6745-957E-4FEC9CC0FDB0}"/>
              </a:ext>
            </a:extLst>
          </p:cNvPr>
          <p:cNvSpPr>
            <a:spLocks noGrp="1"/>
          </p:cNvSpPr>
          <p:nvPr>
            <p:ph type="sldNum" sz="quarter" idx="12"/>
          </p:nvPr>
        </p:nvSpPr>
        <p:spPr/>
        <p:txBody>
          <a:bodyPr/>
          <a:lstStyle/>
          <a:p>
            <a:fld id="{61A554D9-D6F8-824F-9489-2A294337472D}" type="slidenum">
              <a:rPr lang="en-US" smtClean="0"/>
              <a:t>20</a:t>
            </a:fld>
            <a:endParaRPr lang="en-US"/>
          </a:p>
        </p:txBody>
      </p:sp>
    </p:spTree>
    <p:extLst>
      <p:ext uri="{BB962C8B-B14F-4D97-AF65-F5344CB8AC3E}">
        <p14:creationId xmlns:p14="http://schemas.microsoft.com/office/powerpoint/2010/main" val="1589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94C9D3-B6E5-A347-AB7F-F14C388A3960}"/>
              </a:ext>
            </a:extLst>
          </p:cNvPr>
          <p:cNvPicPr>
            <a:picLocks noChangeAspect="1"/>
          </p:cNvPicPr>
          <p:nvPr/>
        </p:nvPicPr>
        <p:blipFill>
          <a:blip r:embed="rId2"/>
          <a:stretch>
            <a:fillRect/>
          </a:stretch>
        </p:blipFill>
        <p:spPr>
          <a:xfrm>
            <a:off x="2212181" y="530335"/>
            <a:ext cx="7767638" cy="4235015"/>
          </a:xfrm>
          <a:prstGeom prst="rect">
            <a:avLst/>
          </a:prstGeom>
        </p:spPr>
      </p:pic>
      <p:sp>
        <p:nvSpPr>
          <p:cNvPr id="8" name="Rectangle 7">
            <a:extLst>
              <a:ext uri="{FF2B5EF4-FFF2-40B4-BE49-F238E27FC236}">
                <a16:creationId xmlns:a16="http://schemas.microsoft.com/office/drawing/2014/main" id="{C6F388E3-9A2C-754E-8CB6-D2E5397D5347}"/>
              </a:ext>
            </a:extLst>
          </p:cNvPr>
          <p:cNvSpPr/>
          <p:nvPr/>
        </p:nvSpPr>
        <p:spPr>
          <a:xfrm>
            <a:off x="786063" y="5140258"/>
            <a:ext cx="10567737" cy="1200329"/>
          </a:xfrm>
          <a:prstGeom prst="rect">
            <a:avLst/>
          </a:prstGeom>
        </p:spPr>
        <p:txBody>
          <a:bodyPr wrap="square">
            <a:spAutoFit/>
          </a:bodyPr>
          <a:lstStyle/>
          <a:p>
            <a:r>
              <a:rPr lang="en-ID" sz="2400" dirty="0">
                <a:solidFill>
                  <a:srgbClr val="282323"/>
                </a:solidFill>
              </a:rPr>
              <a:t>An exchange of an alkyl or sub- </a:t>
            </a:r>
            <a:r>
              <a:rPr lang="en-ID" sz="2400" dirty="0" err="1">
                <a:solidFill>
                  <a:srgbClr val="282323"/>
                </a:solidFill>
              </a:rPr>
              <a:t>stituted</a:t>
            </a:r>
            <a:r>
              <a:rPr lang="en-ID" sz="2400" dirty="0">
                <a:solidFill>
                  <a:srgbClr val="282323"/>
                </a:solidFill>
              </a:rPr>
              <a:t> alkyl group (X) with a hydrogen atom on an adjacent carbon, </a:t>
            </a:r>
            <a:r>
              <a:rPr lang="en-ID" sz="2400" i="1" dirty="0">
                <a:solidFill>
                  <a:srgbClr val="282323"/>
                </a:solidFill>
              </a:rPr>
              <a:t>with no mixing of the transferred hydrogen atom with the hydrogen of the solvent, </a:t>
            </a:r>
            <a:r>
              <a:rPr lang="en-ID" sz="2400" dirty="0">
                <a:solidFill>
                  <a:srgbClr val="282323"/>
                </a:solidFill>
              </a:rPr>
              <a:t>H</a:t>
            </a:r>
            <a:r>
              <a:rPr lang="en-ID" sz="2400" b="0" dirty="0">
                <a:solidFill>
                  <a:srgbClr val="282323"/>
                </a:solidFill>
                <a:effectLst/>
              </a:rPr>
              <a:t>2</a:t>
            </a:r>
            <a:r>
              <a:rPr lang="en-ID" sz="2400" dirty="0">
                <a:solidFill>
                  <a:srgbClr val="282323"/>
                </a:solidFill>
              </a:rPr>
              <a:t>O. </a:t>
            </a:r>
            <a:endParaRPr lang="en-ID" sz="2400" dirty="0"/>
          </a:p>
        </p:txBody>
      </p:sp>
      <p:sp>
        <p:nvSpPr>
          <p:cNvPr id="2" name="Date Placeholder 1">
            <a:extLst>
              <a:ext uri="{FF2B5EF4-FFF2-40B4-BE49-F238E27FC236}">
                <a16:creationId xmlns:a16="http://schemas.microsoft.com/office/drawing/2014/main" id="{175D8073-9581-2E4A-9B75-F4C200B5BDA7}"/>
              </a:ext>
            </a:extLst>
          </p:cNvPr>
          <p:cNvSpPr>
            <a:spLocks noGrp="1"/>
          </p:cNvSpPr>
          <p:nvPr>
            <p:ph type="dt" sz="half" idx="10"/>
          </p:nvPr>
        </p:nvSpPr>
        <p:spPr/>
        <p:txBody>
          <a:bodyPr/>
          <a:lstStyle/>
          <a:p>
            <a:fld id="{7AF7309C-35BF-3245-9DA6-4EB17774E7C3}" type="datetime1">
              <a:rPr lang="en-ID" smtClean="0"/>
              <a:t>04/09/18</a:t>
            </a:fld>
            <a:endParaRPr lang="en-US"/>
          </a:p>
        </p:txBody>
      </p:sp>
      <p:sp>
        <p:nvSpPr>
          <p:cNvPr id="3" name="Footer Placeholder 2">
            <a:extLst>
              <a:ext uri="{FF2B5EF4-FFF2-40B4-BE49-F238E27FC236}">
                <a16:creationId xmlns:a16="http://schemas.microsoft.com/office/drawing/2014/main" id="{71ECCDCB-A165-E448-A1B8-763FD16CE1E6}"/>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12766AE9-E68F-F549-8D7B-5A325B9E8FAF}"/>
              </a:ext>
            </a:extLst>
          </p:cNvPr>
          <p:cNvSpPr>
            <a:spLocks noGrp="1"/>
          </p:cNvSpPr>
          <p:nvPr>
            <p:ph type="sldNum" sz="quarter" idx="12"/>
          </p:nvPr>
        </p:nvSpPr>
        <p:spPr/>
        <p:txBody>
          <a:bodyPr/>
          <a:lstStyle/>
          <a:p>
            <a:fld id="{61A554D9-D6F8-824F-9489-2A294337472D}" type="slidenum">
              <a:rPr lang="en-US" smtClean="0"/>
              <a:t>21</a:t>
            </a:fld>
            <a:endParaRPr lang="en-US"/>
          </a:p>
        </p:txBody>
      </p:sp>
    </p:spTree>
    <p:extLst>
      <p:ext uri="{BB962C8B-B14F-4D97-AF65-F5344CB8AC3E}">
        <p14:creationId xmlns:p14="http://schemas.microsoft.com/office/powerpoint/2010/main" val="249630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A86E-9B01-264D-A83D-0619D0D2A83D}"/>
              </a:ext>
            </a:extLst>
          </p:cNvPr>
          <p:cNvSpPr>
            <a:spLocks noGrp="1"/>
          </p:cNvSpPr>
          <p:nvPr>
            <p:ph type="title"/>
          </p:nvPr>
        </p:nvSpPr>
        <p:spPr/>
        <p:txBody>
          <a:bodyPr/>
          <a:lstStyle/>
          <a:p>
            <a:r>
              <a:rPr lang="en-ID" b="1" dirty="0"/>
              <a:t>Pernicious </a:t>
            </a:r>
            <a:r>
              <a:rPr lang="en-ID" b="1" dirty="0" err="1"/>
              <a:t>anemia</a:t>
            </a:r>
            <a:endParaRPr lang="en-US" dirty="0"/>
          </a:p>
        </p:txBody>
      </p:sp>
      <p:sp>
        <p:nvSpPr>
          <p:cNvPr id="3" name="Content Placeholder 2">
            <a:extLst>
              <a:ext uri="{FF2B5EF4-FFF2-40B4-BE49-F238E27FC236}">
                <a16:creationId xmlns:a16="http://schemas.microsoft.com/office/drawing/2014/main" id="{04BF19F2-4051-614C-AF3A-80BCA96DA081}"/>
              </a:ext>
            </a:extLst>
          </p:cNvPr>
          <p:cNvSpPr>
            <a:spLocks noGrp="1"/>
          </p:cNvSpPr>
          <p:nvPr>
            <p:ph idx="1"/>
          </p:nvPr>
        </p:nvSpPr>
        <p:spPr>
          <a:xfrm>
            <a:off x="838200" y="1825625"/>
            <a:ext cx="10515600" cy="2874712"/>
          </a:xfrm>
        </p:spPr>
        <p:txBody>
          <a:bodyPr/>
          <a:lstStyle/>
          <a:p>
            <a:r>
              <a:rPr lang="en-ID" dirty="0"/>
              <a:t>Individuals with this disease do not produce sufficient amounts of intrinsic factor</a:t>
            </a:r>
            <a:r>
              <a:rPr lang="en-ID" b="1" dirty="0"/>
              <a:t>, </a:t>
            </a:r>
            <a:r>
              <a:rPr lang="en-ID" dirty="0"/>
              <a:t>a glycoprotein essential to vitamin B12 absorption </a:t>
            </a:r>
            <a:r>
              <a:rPr lang="en-ID" dirty="0">
                <a:sym typeface="Wingdings" pitchFamily="2" charset="2"/>
              </a:rPr>
              <a:t> </a:t>
            </a:r>
            <a:r>
              <a:rPr lang="en-ID" dirty="0"/>
              <a:t>failure to absorb vitamin B12 efficiently from the intestine. </a:t>
            </a:r>
          </a:p>
          <a:p>
            <a:r>
              <a:rPr lang="en-ID" dirty="0"/>
              <a:t>The pathology in pernicious </a:t>
            </a:r>
            <a:r>
              <a:rPr lang="en-ID" dirty="0" err="1"/>
              <a:t>anemia</a:t>
            </a:r>
            <a:r>
              <a:rPr lang="en-ID" dirty="0"/>
              <a:t> includes reduced production of erythrocytes, reduced levels of </a:t>
            </a:r>
            <a:r>
              <a:rPr lang="en-ID" dirty="0" err="1"/>
              <a:t>hemoglobin</a:t>
            </a:r>
            <a:r>
              <a:rPr lang="en-ID" dirty="0"/>
              <a:t>, and severe, progressive impairment of the central nervous system.</a:t>
            </a:r>
          </a:p>
        </p:txBody>
      </p:sp>
      <p:sp>
        <p:nvSpPr>
          <p:cNvPr id="4" name="Date Placeholder 3">
            <a:extLst>
              <a:ext uri="{FF2B5EF4-FFF2-40B4-BE49-F238E27FC236}">
                <a16:creationId xmlns:a16="http://schemas.microsoft.com/office/drawing/2014/main" id="{241DAB02-BDC8-4242-B8A3-3358E8FF8CAF}"/>
              </a:ext>
            </a:extLst>
          </p:cNvPr>
          <p:cNvSpPr>
            <a:spLocks noGrp="1"/>
          </p:cNvSpPr>
          <p:nvPr>
            <p:ph type="dt" sz="half" idx="10"/>
          </p:nvPr>
        </p:nvSpPr>
        <p:spPr/>
        <p:txBody>
          <a:bodyPr/>
          <a:lstStyle/>
          <a:p>
            <a:fld id="{F3E07908-4F97-A24C-95BE-72A037376BE2}" type="datetime1">
              <a:rPr lang="en-ID" smtClean="0"/>
              <a:t>04/09/18</a:t>
            </a:fld>
            <a:endParaRPr lang="en-US"/>
          </a:p>
        </p:txBody>
      </p:sp>
      <p:sp>
        <p:nvSpPr>
          <p:cNvPr id="5" name="Footer Placeholder 4">
            <a:extLst>
              <a:ext uri="{FF2B5EF4-FFF2-40B4-BE49-F238E27FC236}">
                <a16:creationId xmlns:a16="http://schemas.microsoft.com/office/drawing/2014/main" id="{A4A2B93C-96C6-A941-9AAC-56BD072BA03D}"/>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AA30829B-CFEE-E147-904C-41E0999AF5C1}"/>
              </a:ext>
            </a:extLst>
          </p:cNvPr>
          <p:cNvSpPr>
            <a:spLocks noGrp="1"/>
          </p:cNvSpPr>
          <p:nvPr>
            <p:ph type="sldNum" sz="quarter" idx="12"/>
          </p:nvPr>
        </p:nvSpPr>
        <p:spPr/>
        <p:txBody>
          <a:bodyPr/>
          <a:lstStyle/>
          <a:p>
            <a:fld id="{61A554D9-D6F8-824F-9489-2A294337472D}" type="slidenum">
              <a:rPr lang="en-US" smtClean="0"/>
              <a:t>22</a:t>
            </a:fld>
            <a:endParaRPr lang="en-US"/>
          </a:p>
        </p:txBody>
      </p:sp>
    </p:spTree>
    <p:extLst>
      <p:ext uri="{BB962C8B-B14F-4D97-AF65-F5344CB8AC3E}">
        <p14:creationId xmlns:p14="http://schemas.microsoft.com/office/powerpoint/2010/main" val="313823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3602-FBEC-4C47-89F2-D76E3313F94D}"/>
              </a:ext>
            </a:extLst>
          </p:cNvPr>
          <p:cNvSpPr>
            <a:spLocks noGrp="1"/>
          </p:cNvSpPr>
          <p:nvPr>
            <p:ph type="title"/>
          </p:nvPr>
        </p:nvSpPr>
        <p:spPr/>
        <p:txBody>
          <a:bodyPr/>
          <a:lstStyle/>
          <a:p>
            <a:r>
              <a:rPr lang="en-US" b="1" dirty="0"/>
              <a:t>VIT B6</a:t>
            </a:r>
          </a:p>
        </p:txBody>
      </p:sp>
      <p:sp>
        <p:nvSpPr>
          <p:cNvPr id="3" name="Content Placeholder 2">
            <a:extLst>
              <a:ext uri="{FF2B5EF4-FFF2-40B4-BE49-F238E27FC236}">
                <a16:creationId xmlns:a16="http://schemas.microsoft.com/office/drawing/2014/main" id="{9C727140-6A8D-C546-ABEB-4DED3B5364E0}"/>
              </a:ext>
            </a:extLst>
          </p:cNvPr>
          <p:cNvSpPr>
            <a:spLocks noGrp="1"/>
          </p:cNvSpPr>
          <p:nvPr>
            <p:ph idx="1"/>
          </p:nvPr>
        </p:nvSpPr>
        <p:spPr>
          <a:xfrm>
            <a:off x="838200" y="1825625"/>
            <a:ext cx="5370095" cy="4351338"/>
          </a:xfrm>
        </p:spPr>
        <p:txBody>
          <a:bodyPr>
            <a:normAutofit fontScale="92500"/>
          </a:bodyPr>
          <a:lstStyle/>
          <a:p>
            <a:r>
              <a:rPr lang="en-ID" dirty="0"/>
              <a:t>All aminotransferases have the same prosthetic group and the same reaction mechanism. The prosthetic group is </a:t>
            </a:r>
            <a:r>
              <a:rPr lang="en-ID" b="1" dirty="0"/>
              <a:t>pyridoxal phosphate (PLP), </a:t>
            </a:r>
            <a:r>
              <a:rPr lang="en-ID" dirty="0"/>
              <a:t>the </a:t>
            </a:r>
            <a:r>
              <a:rPr lang="en-ID" b="1" dirty="0"/>
              <a:t>coenzyme form of pyridoxine, or vitamin B6</a:t>
            </a:r>
            <a:r>
              <a:rPr lang="en-ID" dirty="0"/>
              <a:t>.</a:t>
            </a:r>
          </a:p>
          <a:p>
            <a:pPr marL="0" indent="0">
              <a:buNone/>
            </a:pPr>
            <a:endParaRPr lang="en-ID" dirty="0"/>
          </a:p>
          <a:p>
            <a:r>
              <a:rPr lang="en-ID" dirty="0"/>
              <a:t>Pyridoxal phosphate functions as an intermediate carrier of amino groups at the active site of aminotransferases. </a:t>
            </a:r>
          </a:p>
          <a:p>
            <a:endParaRPr lang="en-ID" dirty="0"/>
          </a:p>
          <a:p>
            <a:endParaRPr lang="en-US" dirty="0"/>
          </a:p>
        </p:txBody>
      </p:sp>
      <p:grpSp>
        <p:nvGrpSpPr>
          <p:cNvPr id="6" name="Group 5">
            <a:extLst>
              <a:ext uri="{FF2B5EF4-FFF2-40B4-BE49-F238E27FC236}">
                <a16:creationId xmlns:a16="http://schemas.microsoft.com/office/drawing/2014/main" id="{E1D9D026-2F9C-3944-BC18-D6967352C52D}"/>
              </a:ext>
            </a:extLst>
          </p:cNvPr>
          <p:cNvGrpSpPr/>
          <p:nvPr/>
        </p:nvGrpSpPr>
        <p:grpSpPr>
          <a:xfrm>
            <a:off x="6566104" y="365125"/>
            <a:ext cx="5145505" cy="6176963"/>
            <a:chOff x="6208295" y="0"/>
            <a:chExt cx="5743755" cy="6718852"/>
          </a:xfrm>
        </p:grpSpPr>
        <p:pic>
          <p:nvPicPr>
            <p:cNvPr id="4" name="Picture 3">
              <a:extLst>
                <a:ext uri="{FF2B5EF4-FFF2-40B4-BE49-F238E27FC236}">
                  <a16:creationId xmlns:a16="http://schemas.microsoft.com/office/drawing/2014/main" id="{023A1378-7926-6D4C-997E-8BB88945FA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8295" y="0"/>
              <a:ext cx="5743755" cy="6718852"/>
            </a:xfrm>
            <a:prstGeom prst="rect">
              <a:avLst/>
            </a:prstGeom>
          </p:spPr>
        </p:pic>
        <p:sp>
          <p:nvSpPr>
            <p:cNvPr id="5" name="Rectangle 4">
              <a:extLst>
                <a:ext uri="{FF2B5EF4-FFF2-40B4-BE49-F238E27FC236}">
                  <a16:creationId xmlns:a16="http://schemas.microsoft.com/office/drawing/2014/main" id="{AF9EA714-B203-6542-98EA-DC463763CD86}"/>
                </a:ext>
              </a:extLst>
            </p:cNvPr>
            <p:cNvSpPr/>
            <p:nvPr/>
          </p:nvSpPr>
          <p:spPr>
            <a:xfrm>
              <a:off x="6798365" y="2683565"/>
              <a:ext cx="1848678" cy="312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a:extLst>
              <a:ext uri="{FF2B5EF4-FFF2-40B4-BE49-F238E27FC236}">
                <a16:creationId xmlns:a16="http://schemas.microsoft.com/office/drawing/2014/main" id="{8744ED4B-0AE1-AE4C-9BCF-D09917E27818}"/>
              </a:ext>
            </a:extLst>
          </p:cNvPr>
          <p:cNvSpPr>
            <a:spLocks noGrp="1"/>
          </p:cNvSpPr>
          <p:nvPr>
            <p:ph type="dt" sz="half" idx="10"/>
          </p:nvPr>
        </p:nvSpPr>
        <p:spPr/>
        <p:txBody>
          <a:bodyPr/>
          <a:lstStyle/>
          <a:p>
            <a:fld id="{DA9FE0EB-69E3-EF4C-8D17-1312F9AD6F8D}" type="datetime1">
              <a:rPr lang="en-ID" smtClean="0"/>
              <a:t>04/09/18</a:t>
            </a:fld>
            <a:endParaRPr lang="en-US"/>
          </a:p>
        </p:txBody>
      </p:sp>
      <p:sp>
        <p:nvSpPr>
          <p:cNvPr id="8" name="Footer Placeholder 7">
            <a:extLst>
              <a:ext uri="{FF2B5EF4-FFF2-40B4-BE49-F238E27FC236}">
                <a16:creationId xmlns:a16="http://schemas.microsoft.com/office/drawing/2014/main" id="{79BA1B05-1241-4141-BBAD-88111F3990BF}"/>
              </a:ext>
            </a:extLst>
          </p:cNvPr>
          <p:cNvSpPr>
            <a:spLocks noGrp="1"/>
          </p:cNvSpPr>
          <p:nvPr>
            <p:ph type="ftr" sz="quarter" idx="11"/>
          </p:nvPr>
        </p:nvSpPr>
        <p:spPr/>
        <p:txBody>
          <a:bodyPr/>
          <a:lstStyle/>
          <a:p>
            <a:r>
              <a:rPr lang="en-US"/>
              <a:t>Lucia D. Witasari_dhiantika.staff.ugm.ac.id</a:t>
            </a:r>
          </a:p>
        </p:txBody>
      </p:sp>
      <p:sp>
        <p:nvSpPr>
          <p:cNvPr id="9" name="Slide Number Placeholder 8">
            <a:extLst>
              <a:ext uri="{FF2B5EF4-FFF2-40B4-BE49-F238E27FC236}">
                <a16:creationId xmlns:a16="http://schemas.microsoft.com/office/drawing/2014/main" id="{EBD597CF-CCAA-994B-BA84-A7CEB82696AD}"/>
              </a:ext>
            </a:extLst>
          </p:cNvPr>
          <p:cNvSpPr>
            <a:spLocks noGrp="1"/>
          </p:cNvSpPr>
          <p:nvPr>
            <p:ph type="sldNum" sz="quarter" idx="12"/>
          </p:nvPr>
        </p:nvSpPr>
        <p:spPr/>
        <p:txBody>
          <a:bodyPr/>
          <a:lstStyle/>
          <a:p>
            <a:fld id="{61A554D9-D6F8-824F-9489-2A294337472D}" type="slidenum">
              <a:rPr lang="en-US" smtClean="0"/>
              <a:t>23</a:t>
            </a:fld>
            <a:endParaRPr lang="en-US"/>
          </a:p>
        </p:txBody>
      </p:sp>
    </p:spTree>
    <p:extLst>
      <p:ext uri="{BB962C8B-B14F-4D97-AF65-F5344CB8AC3E}">
        <p14:creationId xmlns:p14="http://schemas.microsoft.com/office/powerpoint/2010/main" val="156155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0A5728-E7CC-FE42-9DEF-B5CF5A7909D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 y="398659"/>
            <a:ext cx="6300592" cy="5852220"/>
          </a:xfrm>
        </p:spPr>
      </p:pic>
      <p:sp>
        <p:nvSpPr>
          <p:cNvPr id="3" name="Rectangle 2">
            <a:extLst>
              <a:ext uri="{FF2B5EF4-FFF2-40B4-BE49-F238E27FC236}">
                <a16:creationId xmlns:a16="http://schemas.microsoft.com/office/drawing/2014/main" id="{303926B4-9F57-014E-B92D-E313B251E55D}"/>
              </a:ext>
            </a:extLst>
          </p:cNvPr>
          <p:cNvSpPr/>
          <p:nvPr/>
        </p:nvSpPr>
        <p:spPr>
          <a:xfrm>
            <a:off x="6482214" y="398659"/>
            <a:ext cx="5424864" cy="4154984"/>
          </a:xfrm>
          <a:prstGeom prst="rect">
            <a:avLst/>
          </a:prstGeom>
        </p:spPr>
        <p:txBody>
          <a:bodyPr wrap="square">
            <a:spAutoFit/>
          </a:bodyPr>
          <a:lstStyle/>
          <a:p>
            <a:r>
              <a:rPr lang="en-ID" sz="2400" dirty="0"/>
              <a:t>The first step in the catabolism of most L-amino acids, once they have reached the liver, is removal of the 𝛂 - amino groups, promoted by enzymes called </a:t>
            </a:r>
            <a:r>
              <a:rPr lang="en-ID" sz="2400" b="1" dirty="0"/>
              <a:t>amino- transferases </a:t>
            </a:r>
            <a:r>
              <a:rPr lang="en-ID" sz="2400" dirty="0"/>
              <a:t>or </a:t>
            </a:r>
            <a:r>
              <a:rPr lang="en-ID" sz="2400" b="1" dirty="0"/>
              <a:t>transaminases. </a:t>
            </a:r>
          </a:p>
          <a:p>
            <a:endParaRPr lang="en-ID" sz="2400" b="1" dirty="0"/>
          </a:p>
          <a:p>
            <a:r>
              <a:rPr lang="en-ID" sz="2400" dirty="0"/>
              <a:t>In these </a:t>
            </a:r>
            <a:r>
              <a:rPr lang="en-ID" sz="2400" b="1" dirty="0"/>
              <a:t>transamination </a:t>
            </a:r>
            <a:r>
              <a:rPr lang="en-ID" sz="2400" dirty="0"/>
              <a:t>reactions, the 𝛂 -amino group is transferred to the 𝛂 -carbon atom of 𝛂-ketoglutarate, leaving behind the corresponding 𝛂 -keto acid </a:t>
            </a:r>
            <a:r>
              <a:rPr lang="en-ID" sz="2400" dirty="0" err="1"/>
              <a:t>analog</a:t>
            </a:r>
            <a:r>
              <a:rPr lang="en-ID" sz="2400" dirty="0"/>
              <a:t> of the amino acid </a:t>
            </a:r>
          </a:p>
        </p:txBody>
      </p:sp>
      <p:sp>
        <p:nvSpPr>
          <p:cNvPr id="2" name="Date Placeholder 1">
            <a:extLst>
              <a:ext uri="{FF2B5EF4-FFF2-40B4-BE49-F238E27FC236}">
                <a16:creationId xmlns:a16="http://schemas.microsoft.com/office/drawing/2014/main" id="{8A7B7B46-2A6C-654E-AE13-B4048AC7BB66}"/>
              </a:ext>
            </a:extLst>
          </p:cNvPr>
          <p:cNvSpPr>
            <a:spLocks noGrp="1"/>
          </p:cNvSpPr>
          <p:nvPr>
            <p:ph type="dt" sz="half" idx="10"/>
          </p:nvPr>
        </p:nvSpPr>
        <p:spPr/>
        <p:txBody>
          <a:bodyPr/>
          <a:lstStyle/>
          <a:p>
            <a:fld id="{1EA7535F-4174-1D41-B1B6-8D8A85CFD034}" type="datetime1">
              <a:rPr lang="en-ID" smtClean="0"/>
              <a:t>04/09/18</a:t>
            </a:fld>
            <a:endParaRPr lang="en-US"/>
          </a:p>
        </p:txBody>
      </p:sp>
      <p:sp>
        <p:nvSpPr>
          <p:cNvPr id="4" name="Footer Placeholder 3">
            <a:extLst>
              <a:ext uri="{FF2B5EF4-FFF2-40B4-BE49-F238E27FC236}">
                <a16:creationId xmlns:a16="http://schemas.microsoft.com/office/drawing/2014/main" id="{0F13E613-EE33-9A4A-ABC7-65221353F566}"/>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A621A6AD-B1DC-C146-B753-CA0DA3F5993A}"/>
              </a:ext>
            </a:extLst>
          </p:cNvPr>
          <p:cNvSpPr>
            <a:spLocks noGrp="1"/>
          </p:cNvSpPr>
          <p:nvPr>
            <p:ph type="sldNum" sz="quarter" idx="12"/>
          </p:nvPr>
        </p:nvSpPr>
        <p:spPr/>
        <p:txBody>
          <a:bodyPr/>
          <a:lstStyle/>
          <a:p>
            <a:fld id="{61A554D9-D6F8-824F-9489-2A294337472D}" type="slidenum">
              <a:rPr lang="en-US" smtClean="0"/>
              <a:t>24</a:t>
            </a:fld>
            <a:endParaRPr lang="en-US"/>
          </a:p>
        </p:txBody>
      </p:sp>
    </p:spTree>
    <p:extLst>
      <p:ext uri="{BB962C8B-B14F-4D97-AF65-F5344CB8AC3E}">
        <p14:creationId xmlns:p14="http://schemas.microsoft.com/office/powerpoint/2010/main" val="351997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C2B708-E7BF-B245-B66E-1803E471F449}"/>
              </a:ext>
            </a:extLst>
          </p:cNvPr>
          <p:cNvSpPr>
            <a:spLocks noGrp="1"/>
          </p:cNvSpPr>
          <p:nvPr>
            <p:ph type="title"/>
          </p:nvPr>
        </p:nvSpPr>
        <p:spPr>
          <a:xfrm>
            <a:off x="781050" y="212725"/>
            <a:ext cx="10515600" cy="1325563"/>
          </a:xfrm>
        </p:spPr>
        <p:txBody>
          <a:bodyPr/>
          <a:lstStyle/>
          <a:p>
            <a:pPr algn="ctr"/>
            <a:r>
              <a:rPr lang="en-ID" b="1" dirty="0"/>
              <a:t>Vitamins A and D Are Hormone Precursors </a:t>
            </a:r>
            <a:endParaRPr lang="en-US" dirty="0"/>
          </a:p>
        </p:txBody>
      </p:sp>
      <p:pic>
        <p:nvPicPr>
          <p:cNvPr id="5" name="Content Placeholder 4">
            <a:extLst>
              <a:ext uri="{FF2B5EF4-FFF2-40B4-BE49-F238E27FC236}">
                <a16:creationId xmlns:a16="http://schemas.microsoft.com/office/drawing/2014/main" id="{9CF2E201-B0FF-2F4F-9626-AF510D61056F}"/>
              </a:ext>
            </a:extLst>
          </p:cNvPr>
          <p:cNvPicPr>
            <a:picLocks noGrp="1" noChangeAspect="1"/>
          </p:cNvPicPr>
          <p:nvPr>
            <p:ph idx="1"/>
          </p:nvPr>
        </p:nvPicPr>
        <p:blipFill>
          <a:blip r:embed="rId2"/>
          <a:stretch>
            <a:fillRect/>
          </a:stretch>
        </p:blipFill>
        <p:spPr>
          <a:xfrm>
            <a:off x="6362700" y="2071688"/>
            <a:ext cx="4933950" cy="4482996"/>
          </a:xfrm>
        </p:spPr>
      </p:pic>
      <p:pic>
        <p:nvPicPr>
          <p:cNvPr id="6" name="Picture 5">
            <a:extLst>
              <a:ext uri="{FF2B5EF4-FFF2-40B4-BE49-F238E27FC236}">
                <a16:creationId xmlns:a16="http://schemas.microsoft.com/office/drawing/2014/main" id="{91C23071-1EE0-6643-8604-BA7BA9A4166E}"/>
              </a:ext>
            </a:extLst>
          </p:cNvPr>
          <p:cNvPicPr>
            <a:picLocks noChangeAspect="1"/>
          </p:cNvPicPr>
          <p:nvPr/>
        </p:nvPicPr>
        <p:blipFill>
          <a:blip r:embed="rId3"/>
          <a:stretch>
            <a:fillRect/>
          </a:stretch>
        </p:blipFill>
        <p:spPr>
          <a:xfrm>
            <a:off x="1338892" y="2071688"/>
            <a:ext cx="3061658" cy="3668213"/>
          </a:xfrm>
          <a:prstGeom prst="rect">
            <a:avLst/>
          </a:prstGeom>
        </p:spPr>
      </p:pic>
      <p:sp>
        <p:nvSpPr>
          <p:cNvPr id="2" name="Date Placeholder 1">
            <a:extLst>
              <a:ext uri="{FF2B5EF4-FFF2-40B4-BE49-F238E27FC236}">
                <a16:creationId xmlns:a16="http://schemas.microsoft.com/office/drawing/2014/main" id="{06415650-E058-7B4A-8155-16A18BC9B18F}"/>
              </a:ext>
            </a:extLst>
          </p:cNvPr>
          <p:cNvSpPr>
            <a:spLocks noGrp="1"/>
          </p:cNvSpPr>
          <p:nvPr>
            <p:ph type="dt" sz="half" idx="10"/>
          </p:nvPr>
        </p:nvSpPr>
        <p:spPr/>
        <p:txBody>
          <a:bodyPr/>
          <a:lstStyle/>
          <a:p>
            <a:fld id="{71308CA1-D607-4B42-B76F-057A5B659569}" type="datetime1">
              <a:rPr lang="en-ID" smtClean="0"/>
              <a:t>04/09/18</a:t>
            </a:fld>
            <a:endParaRPr lang="en-US"/>
          </a:p>
        </p:txBody>
      </p:sp>
      <p:sp>
        <p:nvSpPr>
          <p:cNvPr id="3" name="Footer Placeholder 2">
            <a:extLst>
              <a:ext uri="{FF2B5EF4-FFF2-40B4-BE49-F238E27FC236}">
                <a16:creationId xmlns:a16="http://schemas.microsoft.com/office/drawing/2014/main" id="{9838F604-09E8-0E4F-B913-F5C31CD16349}"/>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04F44897-092F-7447-A786-3BEF09AD50A3}"/>
              </a:ext>
            </a:extLst>
          </p:cNvPr>
          <p:cNvSpPr>
            <a:spLocks noGrp="1"/>
          </p:cNvSpPr>
          <p:nvPr>
            <p:ph type="sldNum" sz="quarter" idx="12"/>
          </p:nvPr>
        </p:nvSpPr>
        <p:spPr/>
        <p:txBody>
          <a:bodyPr/>
          <a:lstStyle/>
          <a:p>
            <a:fld id="{61A554D9-D6F8-824F-9489-2A294337472D}" type="slidenum">
              <a:rPr lang="en-US" smtClean="0"/>
              <a:t>25</a:t>
            </a:fld>
            <a:endParaRPr lang="en-US"/>
          </a:p>
        </p:txBody>
      </p:sp>
    </p:spTree>
    <p:extLst>
      <p:ext uri="{BB962C8B-B14F-4D97-AF65-F5344CB8AC3E}">
        <p14:creationId xmlns:p14="http://schemas.microsoft.com/office/powerpoint/2010/main" val="260099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B12105-2C7A-F54A-98E4-9436DA3F05F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905001" y="0"/>
            <a:ext cx="10096500" cy="6858000"/>
          </a:xfrm>
        </p:spPr>
      </p:pic>
      <p:sp>
        <p:nvSpPr>
          <p:cNvPr id="2" name="Title 1">
            <a:extLst>
              <a:ext uri="{FF2B5EF4-FFF2-40B4-BE49-F238E27FC236}">
                <a16:creationId xmlns:a16="http://schemas.microsoft.com/office/drawing/2014/main" id="{04991950-250F-5D48-BCE5-0C2C8887F06A}"/>
              </a:ext>
            </a:extLst>
          </p:cNvPr>
          <p:cNvSpPr>
            <a:spLocks noGrp="1"/>
          </p:cNvSpPr>
          <p:nvPr>
            <p:ph type="title"/>
          </p:nvPr>
        </p:nvSpPr>
        <p:spPr>
          <a:xfrm>
            <a:off x="438150" y="19050"/>
            <a:ext cx="9582150" cy="1325563"/>
          </a:xfrm>
        </p:spPr>
        <p:txBody>
          <a:bodyPr/>
          <a:lstStyle/>
          <a:p>
            <a:r>
              <a:rPr lang="en-US" b="1" dirty="0"/>
              <a:t>VIT A</a:t>
            </a:r>
          </a:p>
        </p:txBody>
      </p:sp>
      <p:sp>
        <p:nvSpPr>
          <p:cNvPr id="3" name="Date Placeholder 2">
            <a:extLst>
              <a:ext uri="{FF2B5EF4-FFF2-40B4-BE49-F238E27FC236}">
                <a16:creationId xmlns:a16="http://schemas.microsoft.com/office/drawing/2014/main" id="{DC0BA35B-98D5-164C-966F-35104F9520E4}"/>
              </a:ext>
            </a:extLst>
          </p:cNvPr>
          <p:cNvSpPr>
            <a:spLocks noGrp="1"/>
          </p:cNvSpPr>
          <p:nvPr>
            <p:ph type="dt" sz="half" idx="10"/>
          </p:nvPr>
        </p:nvSpPr>
        <p:spPr/>
        <p:txBody>
          <a:bodyPr/>
          <a:lstStyle/>
          <a:p>
            <a:fld id="{3ABD0BCC-0FC5-EA44-B9C6-CB7BC86FF5F7}" type="datetime1">
              <a:rPr lang="en-ID" smtClean="0"/>
              <a:t>04/09/18</a:t>
            </a:fld>
            <a:endParaRPr lang="en-US"/>
          </a:p>
        </p:txBody>
      </p:sp>
      <p:sp>
        <p:nvSpPr>
          <p:cNvPr id="4" name="Footer Placeholder 3">
            <a:extLst>
              <a:ext uri="{FF2B5EF4-FFF2-40B4-BE49-F238E27FC236}">
                <a16:creationId xmlns:a16="http://schemas.microsoft.com/office/drawing/2014/main" id="{9BCDAFEC-1FE2-8B4C-8A89-00DE9ED9E71C}"/>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CC011A04-4138-B34B-961C-1B6BBAEACF2D}"/>
              </a:ext>
            </a:extLst>
          </p:cNvPr>
          <p:cNvSpPr>
            <a:spLocks noGrp="1"/>
          </p:cNvSpPr>
          <p:nvPr>
            <p:ph type="sldNum" sz="quarter" idx="12"/>
          </p:nvPr>
        </p:nvSpPr>
        <p:spPr/>
        <p:txBody>
          <a:bodyPr/>
          <a:lstStyle/>
          <a:p>
            <a:fld id="{61A554D9-D6F8-824F-9489-2A294337472D}" type="slidenum">
              <a:rPr lang="en-US" smtClean="0"/>
              <a:t>26</a:t>
            </a:fld>
            <a:endParaRPr lang="en-US"/>
          </a:p>
        </p:txBody>
      </p:sp>
    </p:spTree>
    <p:extLst>
      <p:ext uri="{BB962C8B-B14F-4D97-AF65-F5344CB8AC3E}">
        <p14:creationId xmlns:p14="http://schemas.microsoft.com/office/powerpoint/2010/main" val="313048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39BC-0566-5548-B75A-3216E5D127E2}"/>
              </a:ext>
            </a:extLst>
          </p:cNvPr>
          <p:cNvSpPr>
            <a:spLocks noGrp="1"/>
          </p:cNvSpPr>
          <p:nvPr>
            <p:ph type="title"/>
          </p:nvPr>
        </p:nvSpPr>
        <p:spPr/>
        <p:txBody>
          <a:bodyPr/>
          <a:lstStyle/>
          <a:p>
            <a:r>
              <a:rPr lang="en-ID" b="1" dirty="0"/>
              <a:t>Retinoid Hormones</a:t>
            </a:r>
            <a:endParaRPr lang="en-US" dirty="0"/>
          </a:p>
        </p:txBody>
      </p:sp>
      <p:sp>
        <p:nvSpPr>
          <p:cNvPr id="3" name="Content Placeholder 2">
            <a:extLst>
              <a:ext uri="{FF2B5EF4-FFF2-40B4-BE49-F238E27FC236}">
                <a16:creationId xmlns:a16="http://schemas.microsoft.com/office/drawing/2014/main" id="{C93C4577-AFB0-A84D-90B6-AFB2CCF46FAB}"/>
              </a:ext>
            </a:extLst>
          </p:cNvPr>
          <p:cNvSpPr>
            <a:spLocks noGrp="1"/>
          </p:cNvSpPr>
          <p:nvPr>
            <p:ph idx="1"/>
          </p:nvPr>
        </p:nvSpPr>
        <p:spPr/>
        <p:txBody>
          <a:bodyPr>
            <a:normAutofit fontScale="92500"/>
          </a:bodyPr>
          <a:lstStyle/>
          <a:p>
            <a:r>
              <a:rPr lang="en-ID" dirty="0"/>
              <a:t>Retinoids are potent hormones that regulate the growth, survival, and differentiation of cells via nuclear retinoid receptors. </a:t>
            </a:r>
          </a:p>
          <a:p>
            <a:r>
              <a:rPr lang="en-ID" dirty="0"/>
              <a:t>The prohormone retinol is synthesized from vitamin A, primarily in liver, and many tissues convert retinol to the hormone retinoic acid (RA). </a:t>
            </a:r>
          </a:p>
          <a:p>
            <a:r>
              <a:rPr lang="en-ID" dirty="0"/>
              <a:t>All tissues are retinoid targets, as all cell types have at least one form of nuclear retinoid receptor. </a:t>
            </a:r>
          </a:p>
          <a:p>
            <a:r>
              <a:rPr lang="en-ID" dirty="0"/>
              <a:t>In adults, the most significant targets include cornea, skin, epithelia of the lungs and trachea, and the immune system. </a:t>
            </a:r>
          </a:p>
          <a:p>
            <a:r>
              <a:rPr lang="en-ID" dirty="0"/>
              <a:t>RA regulates the synthesis of proteins essential for growth or differentiation. </a:t>
            </a:r>
          </a:p>
          <a:p>
            <a:endParaRPr lang="en-US" dirty="0"/>
          </a:p>
        </p:txBody>
      </p:sp>
      <p:sp>
        <p:nvSpPr>
          <p:cNvPr id="4" name="Date Placeholder 3">
            <a:extLst>
              <a:ext uri="{FF2B5EF4-FFF2-40B4-BE49-F238E27FC236}">
                <a16:creationId xmlns:a16="http://schemas.microsoft.com/office/drawing/2014/main" id="{650FAE0B-929E-8946-92E5-A44395C553AA}"/>
              </a:ext>
            </a:extLst>
          </p:cNvPr>
          <p:cNvSpPr>
            <a:spLocks noGrp="1"/>
          </p:cNvSpPr>
          <p:nvPr>
            <p:ph type="dt" sz="half" idx="10"/>
          </p:nvPr>
        </p:nvSpPr>
        <p:spPr/>
        <p:txBody>
          <a:bodyPr/>
          <a:lstStyle/>
          <a:p>
            <a:fld id="{2618FA8D-079D-454D-A1B9-C0477B383ABC}" type="datetime1">
              <a:rPr lang="en-ID" smtClean="0"/>
              <a:t>04/09/18</a:t>
            </a:fld>
            <a:endParaRPr lang="en-US"/>
          </a:p>
        </p:txBody>
      </p:sp>
      <p:sp>
        <p:nvSpPr>
          <p:cNvPr id="5" name="Footer Placeholder 4">
            <a:extLst>
              <a:ext uri="{FF2B5EF4-FFF2-40B4-BE49-F238E27FC236}">
                <a16:creationId xmlns:a16="http://schemas.microsoft.com/office/drawing/2014/main" id="{D9857E86-C635-E742-BBE0-EB6EEEC73FC0}"/>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0CA345FF-1C22-7E40-9FE9-B25C7FDAC62C}"/>
              </a:ext>
            </a:extLst>
          </p:cNvPr>
          <p:cNvSpPr>
            <a:spLocks noGrp="1"/>
          </p:cNvSpPr>
          <p:nvPr>
            <p:ph type="sldNum" sz="quarter" idx="12"/>
          </p:nvPr>
        </p:nvSpPr>
        <p:spPr/>
        <p:txBody>
          <a:bodyPr/>
          <a:lstStyle/>
          <a:p>
            <a:fld id="{61A554D9-D6F8-824F-9489-2A294337472D}" type="slidenum">
              <a:rPr lang="en-US" smtClean="0"/>
              <a:t>27</a:t>
            </a:fld>
            <a:endParaRPr lang="en-US"/>
          </a:p>
        </p:txBody>
      </p:sp>
    </p:spTree>
    <p:extLst>
      <p:ext uri="{BB962C8B-B14F-4D97-AF65-F5344CB8AC3E}">
        <p14:creationId xmlns:p14="http://schemas.microsoft.com/office/powerpoint/2010/main" val="163280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32CC-A05A-4A41-8D76-E3ECF4D2641E}"/>
              </a:ext>
            </a:extLst>
          </p:cNvPr>
          <p:cNvSpPr>
            <a:spLocks noGrp="1"/>
          </p:cNvSpPr>
          <p:nvPr>
            <p:ph type="title"/>
          </p:nvPr>
        </p:nvSpPr>
        <p:spPr/>
        <p:txBody>
          <a:bodyPr/>
          <a:lstStyle/>
          <a:p>
            <a:r>
              <a:rPr lang="en-US" b="1" dirty="0"/>
              <a:t>Functions of </a:t>
            </a:r>
            <a:r>
              <a:rPr lang="en-US" b="1" dirty="0" err="1"/>
              <a:t>vit</a:t>
            </a:r>
            <a:r>
              <a:rPr lang="en-US" b="1" dirty="0"/>
              <a:t> A</a:t>
            </a:r>
          </a:p>
        </p:txBody>
      </p:sp>
      <p:sp>
        <p:nvSpPr>
          <p:cNvPr id="3" name="Content Placeholder 2">
            <a:extLst>
              <a:ext uri="{FF2B5EF4-FFF2-40B4-BE49-F238E27FC236}">
                <a16:creationId xmlns:a16="http://schemas.microsoft.com/office/drawing/2014/main" id="{59E05398-3B99-3244-8526-001C6ED3361B}"/>
              </a:ext>
            </a:extLst>
          </p:cNvPr>
          <p:cNvSpPr>
            <a:spLocks noGrp="1"/>
          </p:cNvSpPr>
          <p:nvPr>
            <p:ph idx="1"/>
          </p:nvPr>
        </p:nvSpPr>
        <p:spPr>
          <a:xfrm>
            <a:off x="838200" y="1504950"/>
            <a:ext cx="10515600" cy="5353050"/>
          </a:xfrm>
        </p:spPr>
        <p:txBody>
          <a:bodyPr>
            <a:normAutofit fontScale="92500" lnSpcReduction="10000"/>
          </a:bodyPr>
          <a:lstStyle/>
          <a:p>
            <a:r>
              <a:rPr lang="en-ID" b="1" dirty="0"/>
              <a:t>Vitamin A (retinol) </a:t>
            </a:r>
            <a:r>
              <a:rPr lang="en-ID" dirty="0"/>
              <a:t>functions as a hormone and as the visual pigment of the vertebrate eye. </a:t>
            </a:r>
          </a:p>
          <a:p>
            <a:r>
              <a:rPr lang="en-ID" dirty="0"/>
              <a:t>good dietary sources of  vitamin A : liver, eggs, whole milk, and butter are good dietary sources. </a:t>
            </a:r>
          </a:p>
          <a:p>
            <a:r>
              <a:rPr lang="en-ID" dirty="0"/>
              <a:t>In vertebrates, 𝛽-carotene, the pigment that gives carrots, sweet potatoes, and other yellow vegetables their characteristic </a:t>
            </a:r>
            <a:r>
              <a:rPr lang="en-ID" dirty="0" err="1"/>
              <a:t>color</a:t>
            </a:r>
            <a:r>
              <a:rPr lang="en-ID" dirty="0"/>
              <a:t>, can be enzymatically converted to vitamin A. </a:t>
            </a:r>
          </a:p>
          <a:p>
            <a:r>
              <a:rPr lang="en-ID" b="1" dirty="0"/>
              <a:t>Deficiency of vitamin A </a:t>
            </a:r>
            <a:r>
              <a:rPr lang="en-ID" dirty="0"/>
              <a:t>leads to a variety of symptoms in humans, including dryness of the skin, eyes, and mucous membranes; retarded development and growth; and night blindness, an early symptom commonly used in diagnosing vitamin A deficiency.</a:t>
            </a:r>
          </a:p>
          <a:p>
            <a:r>
              <a:rPr lang="en-ID" b="1" dirty="0"/>
              <a:t>Excessive vitamin A </a:t>
            </a:r>
            <a:r>
              <a:rPr lang="en-ID" dirty="0"/>
              <a:t>can cause birth defects, and pregnant women are advised not to use the retinoid creams that have been developed for treatment of severe acne</a:t>
            </a:r>
          </a:p>
        </p:txBody>
      </p:sp>
      <p:sp>
        <p:nvSpPr>
          <p:cNvPr id="4" name="Date Placeholder 3">
            <a:extLst>
              <a:ext uri="{FF2B5EF4-FFF2-40B4-BE49-F238E27FC236}">
                <a16:creationId xmlns:a16="http://schemas.microsoft.com/office/drawing/2014/main" id="{F190B132-9C26-2C48-A369-DF7FEBDE2AC5}"/>
              </a:ext>
            </a:extLst>
          </p:cNvPr>
          <p:cNvSpPr>
            <a:spLocks noGrp="1"/>
          </p:cNvSpPr>
          <p:nvPr>
            <p:ph type="dt" sz="half" idx="10"/>
          </p:nvPr>
        </p:nvSpPr>
        <p:spPr/>
        <p:txBody>
          <a:bodyPr/>
          <a:lstStyle/>
          <a:p>
            <a:fld id="{9A90589D-5347-E749-A0A8-76D842ED49B2}" type="datetime1">
              <a:rPr lang="en-ID" smtClean="0"/>
              <a:t>04/09/18</a:t>
            </a:fld>
            <a:endParaRPr lang="en-US"/>
          </a:p>
        </p:txBody>
      </p:sp>
      <p:sp>
        <p:nvSpPr>
          <p:cNvPr id="5" name="Footer Placeholder 4">
            <a:extLst>
              <a:ext uri="{FF2B5EF4-FFF2-40B4-BE49-F238E27FC236}">
                <a16:creationId xmlns:a16="http://schemas.microsoft.com/office/drawing/2014/main" id="{C4605B1E-490F-6C44-966E-13096B637B3A}"/>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187DE576-E6C6-9E49-9E5C-837C10801906}"/>
              </a:ext>
            </a:extLst>
          </p:cNvPr>
          <p:cNvSpPr>
            <a:spLocks noGrp="1"/>
          </p:cNvSpPr>
          <p:nvPr>
            <p:ph type="sldNum" sz="quarter" idx="12"/>
          </p:nvPr>
        </p:nvSpPr>
        <p:spPr/>
        <p:txBody>
          <a:bodyPr/>
          <a:lstStyle/>
          <a:p>
            <a:fld id="{61A554D9-D6F8-824F-9489-2A294337472D}" type="slidenum">
              <a:rPr lang="en-US" smtClean="0"/>
              <a:t>28</a:t>
            </a:fld>
            <a:endParaRPr lang="en-US"/>
          </a:p>
        </p:txBody>
      </p:sp>
    </p:spTree>
    <p:extLst>
      <p:ext uri="{BB962C8B-B14F-4D97-AF65-F5344CB8AC3E}">
        <p14:creationId xmlns:p14="http://schemas.microsoft.com/office/powerpoint/2010/main" val="54126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7632C2-3B83-BC42-B25C-22879BC0E77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0025" y="875975"/>
            <a:ext cx="11791950" cy="3924625"/>
          </a:xfrm>
        </p:spPr>
      </p:pic>
      <p:sp>
        <p:nvSpPr>
          <p:cNvPr id="7" name="TextBox 6">
            <a:extLst>
              <a:ext uri="{FF2B5EF4-FFF2-40B4-BE49-F238E27FC236}">
                <a16:creationId xmlns:a16="http://schemas.microsoft.com/office/drawing/2014/main" id="{E8945407-4035-F845-89CD-4DCB139253F7}"/>
              </a:ext>
            </a:extLst>
          </p:cNvPr>
          <p:cNvSpPr txBox="1"/>
          <p:nvPr/>
        </p:nvSpPr>
        <p:spPr>
          <a:xfrm>
            <a:off x="400050" y="4800600"/>
            <a:ext cx="11391900" cy="1323439"/>
          </a:xfrm>
          <a:prstGeom prst="rect">
            <a:avLst/>
          </a:prstGeom>
          <a:noFill/>
        </p:spPr>
        <p:txBody>
          <a:bodyPr wrap="square" rtlCol="0">
            <a:spAutoFit/>
          </a:bodyPr>
          <a:lstStyle/>
          <a:p>
            <a:r>
              <a:rPr lang="en-ID" sz="2000" dirty="0"/>
              <a:t>Cholecalciferol (vitamin D3) is produced in the skin by UV irradiation of 7-dehydrocholesterol, which breaks the bond shaded pink. In the liver, a hydroxyl group is added at C-25 (pink); in the kidney, a second hydroxylation at C-1 (pink) produces the active </a:t>
            </a:r>
            <a:r>
              <a:rPr lang="en-ID" sz="2000" dirty="0" err="1"/>
              <a:t>vit</a:t>
            </a:r>
            <a:r>
              <a:rPr lang="en-ID" sz="2000" dirty="0"/>
              <a:t>. D hormone, Calcitriol, 1,25-dihydroxycholecalciferol. This hormone regulates the metabolism of Ca</a:t>
            </a:r>
            <a:r>
              <a:rPr lang="en-ID" sz="2000" baseline="30000" dirty="0"/>
              <a:t>2+ </a:t>
            </a:r>
            <a:r>
              <a:rPr lang="en-ID" sz="2000" dirty="0"/>
              <a:t>in kidney, intestine, and bone.</a:t>
            </a:r>
          </a:p>
        </p:txBody>
      </p:sp>
      <p:sp>
        <p:nvSpPr>
          <p:cNvPr id="3" name="Title 2">
            <a:extLst>
              <a:ext uri="{FF2B5EF4-FFF2-40B4-BE49-F238E27FC236}">
                <a16:creationId xmlns:a16="http://schemas.microsoft.com/office/drawing/2014/main" id="{3C29DD26-D3B0-2144-BA11-1D35EF8C05F4}"/>
              </a:ext>
            </a:extLst>
          </p:cNvPr>
          <p:cNvSpPr>
            <a:spLocks noGrp="1"/>
          </p:cNvSpPr>
          <p:nvPr>
            <p:ph type="title"/>
          </p:nvPr>
        </p:nvSpPr>
        <p:spPr>
          <a:xfrm>
            <a:off x="838200" y="0"/>
            <a:ext cx="10515600" cy="1325563"/>
          </a:xfrm>
        </p:spPr>
        <p:txBody>
          <a:bodyPr/>
          <a:lstStyle/>
          <a:p>
            <a:r>
              <a:rPr lang="en-US" b="1" dirty="0"/>
              <a:t>VIT D</a:t>
            </a:r>
          </a:p>
        </p:txBody>
      </p:sp>
      <p:sp>
        <p:nvSpPr>
          <p:cNvPr id="2" name="Date Placeholder 1">
            <a:extLst>
              <a:ext uri="{FF2B5EF4-FFF2-40B4-BE49-F238E27FC236}">
                <a16:creationId xmlns:a16="http://schemas.microsoft.com/office/drawing/2014/main" id="{B3F9B859-5921-BC4C-8500-5F82A808D432}"/>
              </a:ext>
            </a:extLst>
          </p:cNvPr>
          <p:cNvSpPr>
            <a:spLocks noGrp="1"/>
          </p:cNvSpPr>
          <p:nvPr>
            <p:ph type="dt" sz="half" idx="10"/>
          </p:nvPr>
        </p:nvSpPr>
        <p:spPr/>
        <p:txBody>
          <a:bodyPr/>
          <a:lstStyle/>
          <a:p>
            <a:fld id="{279A2CAD-480E-9045-AC04-E5E63276797D}" type="datetime1">
              <a:rPr lang="en-ID" smtClean="0"/>
              <a:t>04/09/18</a:t>
            </a:fld>
            <a:endParaRPr lang="en-US"/>
          </a:p>
        </p:txBody>
      </p:sp>
      <p:sp>
        <p:nvSpPr>
          <p:cNvPr id="4" name="Footer Placeholder 3">
            <a:extLst>
              <a:ext uri="{FF2B5EF4-FFF2-40B4-BE49-F238E27FC236}">
                <a16:creationId xmlns:a16="http://schemas.microsoft.com/office/drawing/2014/main" id="{D1BE23E0-8405-BA46-AC0C-B5C1B50B7B5C}"/>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8D670071-D2E4-2D43-9DB5-69817A3F5D16}"/>
              </a:ext>
            </a:extLst>
          </p:cNvPr>
          <p:cNvSpPr>
            <a:spLocks noGrp="1"/>
          </p:cNvSpPr>
          <p:nvPr>
            <p:ph type="sldNum" sz="quarter" idx="12"/>
          </p:nvPr>
        </p:nvSpPr>
        <p:spPr/>
        <p:txBody>
          <a:bodyPr/>
          <a:lstStyle/>
          <a:p>
            <a:fld id="{61A554D9-D6F8-824F-9489-2A294337472D}" type="slidenum">
              <a:rPr lang="en-US" smtClean="0"/>
              <a:t>29</a:t>
            </a:fld>
            <a:endParaRPr lang="en-US"/>
          </a:p>
        </p:txBody>
      </p:sp>
    </p:spTree>
    <p:extLst>
      <p:ext uri="{BB962C8B-B14F-4D97-AF65-F5344CB8AC3E}">
        <p14:creationId xmlns:p14="http://schemas.microsoft.com/office/powerpoint/2010/main" val="225993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E8A0AD-72B6-254F-B37F-4DF1CD1AB2EF}"/>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529213" y="235592"/>
            <a:ext cx="7818330" cy="5422079"/>
          </a:xfrm>
        </p:spPr>
      </p:pic>
      <p:sp>
        <p:nvSpPr>
          <p:cNvPr id="2" name="Rectangle 1">
            <a:extLst>
              <a:ext uri="{FF2B5EF4-FFF2-40B4-BE49-F238E27FC236}">
                <a16:creationId xmlns:a16="http://schemas.microsoft.com/office/drawing/2014/main" id="{E6E353F7-88A1-7349-9C4D-59B755946287}"/>
              </a:ext>
            </a:extLst>
          </p:cNvPr>
          <p:cNvSpPr/>
          <p:nvPr/>
        </p:nvSpPr>
        <p:spPr>
          <a:xfrm>
            <a:off x="592898" y="5782932"/>
            <a:ext cx="10868417" cy="646331"/>
          </a:xfrm>
          <a:prstGeom prst="rect">
            <a:avLst/>
          </a:prstGeom>
        </p:spPr>
        <p:txBody>
          <a:bodyPr wrap="square">
            <a:spAutoFit/>
          </a:bodyPr>
          <a:lstStyle/>
          <a:p>
            <a:pPr algn="ctr"/>
            <a:r>
              <a:rPr lang="en-ID" dirty="0">
                <a:solidFill>
                  <a:srgbClr val="000000"/>
                </a:solidFill>
                <a:latin typeface="arial" panose="020B0604020202020204" pitchFamily="34" charset="0"/>
              </a:rPr>
              <a:t>The </a:t>
            </a:r>
            <a:r>
              <a:rPr lang="en-ID" b="1" dirty="0" err="1">
                <a:solidFill>
                  <a:srgbClr val="000000"/>
                </a:solidFill>
                <a:latin typeface="arial" panose="020B0604020202020204" pitchFamily="34" charset="0"/>
              </a:rPr>
              <a:t>micromolecules</a:t>
            </a:r>
            <a:r>
              <a:rPr lang="en-ID" dirty="0">
                <a:solidFill>
                  <a:srgbClr val="000000"/>
                </a:solidFill>
                <a:latin typeface="arial" panose="020B0604020202020204" pitchFamily="34" charset="0"/>
              </a:rPr>
              <a:t> are represented by inorganic compounds like water and mineral and organic compounds like simple sugars, lipids, amino acids and nucleotides.</a:t>
            </a:r>
            <a:endParaRPr lang="en-ID" b="0" i="0" dirty="0">
              <a:solidFill>
                <a:srgbClr val="000000"/>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0DB6A669-EE51-4D4F-A6DC-D713EE1F926D}"/>
              </a:ext>
            </a:extLst>
          </p:cNvPr>
          <p:cNvSpPr>
            <a:spLocks noGrp="1"/>
          </p:cNvSpPr>
          <p:nvPr>
            <p:ph type="dt" sz="half" idx="10"/>
          </p:nvPr>
        </p:nvSpPr>
        <p:spPr/>
        <p:txBody>
          <a:bodyPr/>
          <a:lstStyle/>
          <a:p>
            <a:fld id="{D8E7BF1D-0773-C04B-8B63-1277214D7FE4}" type="datetime1">
              <a:rPr lang="en-ID" smtClean="0"/>
              <a:t>04/09/18</a:t>
            </a:fld>
            <a:endParaRPr lang="en-US"/>
          </a:p>
        </p:txBody>
      </p:sp>
      <p:sp>
        <p:nvSpPr>
          <p:cNvPr id="4" name="Footer Placeholder 3">
            <a:extLst>
              <a:ext uri="{FF2B5EF4-FFF2-40B4-BE49-F238E27FC236}">
                <a16:creationId xmlns:a16="http://schemas.microsoft.com/office/drawing/2014/main" id="{104C2658-10CC-A045-89B3-A4784BD629A1}"/>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48C2FFAF-7F6A-C340-A56C-AF1A62C8E50D}"/>
              </a:ext>
            </a:extLst>
          </p:cNvPr>
          <p:cNvSpPr>
            <a:spLocks noGrp="1"/>
          </p:cNvSpPr>
          <p:nvPr>
            <p:ph type="sldNum" sz="quarter" idx="12"/>
          </p:nvPr>
        </p:nvSpPr>
        <p:spPr/>
        <p:txBody>
          <a:bodyPr/>
          <a:lstStyle/>
          <a:p>
            <a:fld id="{61A554D9-D6F8-824F-9489-2A294337472D}" type="slidenum">
              <a:rPr lang="en-US" smtClean="0"/>
              <a:t>3</a:t>
            </a:fld>
            <a:endParaRPr lang="en-US"/>
          </a:p>
        </p:txBody>
      </p:sp>
    </p:spTree>
    <p:extLst>
      <p:ext uri="{BB962C8B-B14F-4D97-AF65-F5344CB8AC3E}">
        <p14:creationId xmlns:p14="http://schemas.microsoft.com/office/powerpoint/2010/main" val="240295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B98B-6222-C44A-B756-345FA8C8C3D3}"/>
              </a:ext>
            </a:extLst>
          </p:cNvPr>
          <p:cNvSpPr>
            <a:spLocks noGrp="1"/>
          </p:cNvSpPr>
          <p:nvPr>
            <p:ph type="title"/>
          </p:nvPr>
        </p:nvSpPr>
        <p:spPr/>
        <p:txBody>
          <a:bodyPr>
            <a:normAutofit/>
          </a:bodyPr>
          <a:lstStyle/>
          <a:p>
            <a:pPr algn="ctr"/>
            <a:r>
              <a:rPr lang="en-ID" sz="3600" b="1" dirty="0"/>
              <a:t>Functions of </a:t>
            </a:r>
            <a:r>
              <a:rPr lang="en-ID" sz="3600" b="1" dirty="0" err="1"/>
              <a:t>Vit</a:t>
            </a:r>
            <a:r>
              <a:rPr lang="en-ID" sz="3600" b="1" dirty="0"/>
              <a:t>. D hormone / Calcitriol</a:t>
            </a:r>
            <a:endParaRPr lang="en-US" sz="3600" b="1" dirty="0"/>
          </a:p>
        </p:txBody>
      </p:sp>
      <p:sp>
        <p:nvSpPr>
          <p:cNvPr id="3" name="Content Placeholder 2">
            <a:extLst>
              <a:ext uri="{FF2B5EF4-FFF2-40B4-BE49-F238E27FC236}">
                <a16:creationId xmlns:a16="http://schemas.microsoft.com/office/drawing/2014/main" id="{85590839-CAED-0E45-9C9B-A360E4264324}"/>
              </a:ext>
            </a:extLst>
          </p:cNvPr>
          <p:cNvSpPr>
            <a:spLocks noGrp="1"/>
          </p:cNvSpPr>
          <p:nvPr>
            <p:ph idx="1"/>
          </p:nvPr>
        </p:nvSpPr>
        <p:spPr>
          <a:xfrm>
            <a:off x="838200" y="1825625"/>
            <a:ext cx="10515600" cy="3508375"/>
          </a:xfrm>
        </p:spPr>
        <p:txBody>
          <a:bodyPr>
            <a:normAutofit/>
          </a:bodyPr>
          <a:lstStyle/>
          <a:p>
            <a:r>
              <a:rPr lang="en-ID" dirty="0"/>
              <a:t>Calcitriol works in concert with parathyroid hormone in Ca</a:t>
            </a:r>
            <a:r>
              <a:rPr lang="en-ID" baseline="30000" dirty="0"/>
              <a:t>2+ </a:t>
            </a:r>
            <a:r>
              <a:rPr lang="en-ID" dirty="0"/>
              <a:t>homeostasis, regulating [Ca</a:t>
            </a:r>
            <a:r>
              <a:rPr lang="en-ID" baseline="30000" dirty="0"/>
              <a:t>2+ </a:t>
            </a:r>
            <a:r>
              <a:rPr lang="en-ID" dirty="0"/>
              <a:t>] in the blood and the balance between Ca</a:t>
            </a:r>
            <a:r>
              <a:rPr lang="en-ID" baseline="30000" dirty="0"/>
              <a:t>2+ </a:t>
            </a:r>
            <a:r>
              <a:rPr lang="en-ID" dirty="0"/>
              <a:t>deposition and Ca</a:t>
            </a:r>
            <a:r>
              <a:rPr lang="en-ID" baseline="30000" dirty="0"/>
              <a:t>2+ </a:t>
            </a:r>
            <a:r>
              <a:rPr lang="en-ID" dirty="0"/>
              <a:t>mobilization from bone. Acting through nuclear receptors, calcitriol activates the synthesis of an intestinal Ca</a:t>
            </a:r>
            <a:r>
              <a:rPr lang="en-ID" baseline="30000" dirty="0"/>
              <a:t>2+ </a:t>
            </a:r>
            <a:r>
              <a:rPr lang="en-ID" dirty="0"/>
              <a:t>- binding protein essential for uptake of dietary Ca</a:t>
            </a:r>
            <a:r>
              <a:rPr lang="en-ID" baseline="30000" dirty="0"/>
              <a:t>2+ </a:t>
            </a:r>
            <a:r>
              <a:rPr lang="en-ID" dirty="0"/>
              <a:t>. </a:t>
            </a:r>
          </a:p>
          <a:p>
            <a:endParaRPr lang="en-US" dirty="0"/>
          </a:p>
        </p:txBody>
      </p:sp>
      <p:pic>
        <p:nvPicPr>
          <p:cNvPr id="4" name="Content Placeholder 4">
            <a:extLst>
              <a:ext uri="{FF2B5EF4-FFF2-40B4-BE49-F238E27FC236}">
                <a16:creationId xmlns:a16="http://schemas.microsoft.com/office/drawing/2014/main" id="{AF29F36C-C3CD-3449-A94E-B0CC9C519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3676" y="3870278"/>
            <a:ext cx="3931624" cy="2927443"/>
          </a:xfrm>
          <a:prstGeom prst="rect">
            <a:avLst/>
          </a:prstGeom>
        </p:spPr>
      </p:pic>
      <p:sp>
        <p:nvSpPr>
          <p:cNvPr id="5" name="Rectangle 4">
            <a:extLst>
              <a:ext uri="{FF2B5EF4-FFF2-40B4-BE49-F238E27FC236}">
                <a16:creationId xmlns:a16="http://schemas.microsoft.com/office/drawing/2014/main" id="{25FF7180-B276-EE4A-B0C0-B13C03AA5574}"/>
              </a:ext>
            </a:extLst>
          </p:cNvPr>
          <p:cNvSpPr/>
          <p:nvPr/>
        </p:nvSpPr>
        <p:spPr>
          <a:xfrm>
            <a:off x="1123950" y="4496201"/>
            <a:ext cx="5943600" cy="1569660"/>
          </a:xfrm>
          <a:prstGeom prst="rect">
            <a:avLst/>
          </a:prstGeom>
        </p:spPr>
        <p:txBody>
          <a:bodyPr wrap="square">
            <a:spAutoFit/>
          </a:bodyPr>
          <a:lstStyle/>
          <a:p>
            <a:r>
              <a:rPr lang="en-ID" sz="2400" dirty="0"/>
              <a:t>In-adequate dietary vitamin D or defects in the biosynthesis of calcitriol result in serious diseases such as rickets, in which bones are weak and malformed </a:t>
            </a:r>
          </a:p>
        </p:txBody>
      </p:sp>
      <p:sp>
        <p:nvSpPr>
          <p:cNvPr id="6" name="Date Placeholder 5">
            <a:extLst>
              <a:ext uri="{FF2B5EF4-FFF2-40B4-BE49-F238E27FC236}">
                <a16:creationId xmlns:a16="http://schemas.microsoft.com/office/drawing/2014/main" id="{3D28C70F-A4D2-734E-992C-FD6980B114ED}"/>
              </a:ext>
            </a:extLst>
          </p:cNvPr>
          <p:cNvSpPr>
            <a:spLocks noGrp="1"/>
          </p:cNvSpPr>
          <p:nvPr>
            <p:ph type="dt" sz="half" idx="10"/>
          </p:nvPr>
        </p:nvSpPr>
        <p:spPr/>
        <p:txBody>
          <a:bodyPr/>
          <a:lstStyle/>
          <a:p>
            <a:fld id="{197DE4F9-BD68-E64E-A9CC-6915DC427D78}" type="datetime1">
              <a:rPr lang="en-ID" smtClean="0"/>
              <a:t>04/09/18</a:t>
            </a:fld>
            <a:endParaRPr lang="en-US"/>
          </a:p>
        </p:txBody>
      </p:sp>
      <p:sp>
        <p:nvSpPr>
          <p:cNvPr id="7" name="Footer Placeholder 6">
            <a:extLst>
              <a:ext uri="{FF2B5EF4-FFF2-40B4-BE49-F238E27FC236}">
                <a16:creationId xmlns:a16="http://schemas.microsoft.com/office/drawing/2014/main" id="{83B697B4-A52F-B94A-BB4E-AF22C5CEA9DA}"/>
              </a:ext>
            </a:extLst>
          </p:cNvPr>
          <p:cNvSpPr>
            <a:spLocks noGrp="1"/>
          </p:cNvSpPr>
          <p:nvPr>
            <p:ph type="ftr" sz="quarter" idx="11"/>
          </p:nvPr>
        </p:nvSpPr>
        <p:spPr/>
        <p:txBody>
          <a:bodyPr/>
          <a:lstStyle/>
          <a:p>
            <a:r>
              <a:rPr lang="en-US"/>
              <a:t>Lucia D. Witasari_dhiantika.staff.ugm.ac.id</a:t>
            </a:r>
          </a:p>
        </p:txBody>
      </p:sp>
      <p:sp>
        <p:nvSpPr>
          <p:cNvPr id="8" name="Slide Number Placeholder 7">
            <a:extLst>
              <a:ext uri="{FF2B5EF4-FFF2-40B4-BE49-F238E27FC236}">
                <a16:creationId xmlns:a16="http://schemas.microsoft.com/office/drawing/2014/main" id="{58835039-FA9B-1F47-A668-6284B236FFE5}"/>
              </a:ext>
            </a:extLst>
          </p:cNvPr>
          <p:cNvSpPr>
            <a:spLocks noGrp="1"/>
          </p:cNvSpPr>
          <p:nvPr>
            <p:ph type="sldNum" sz="quarter" idx="12"/>
          </p:nvPr>
        </p:nvSpPr>
        <p:spPr/>
        <p:txBody>
          <a:bodyPr/>
          <a:lstStyle/>
          <a:p>
            <a:fld id="{61A554D9-D6F8-824F-9489-2A294337472D}" type="slidenum">
              <a:rPr lang="en-US" smtClean="0"/>
              <a:t>30</a:t>
            </a:fld>
            <a:endParaRPr lang="en-US"/>
          </a:p>
        </p:txBody>
      </p:sp>
    </p:spTree>
    <p:extLst>
      <p:ext uri="{BB962C8B-B14F-4D97-AF65-F5344CB8AC3E}">
        <p14:creationId xmlns:p14="http://schemas.microsoft.com/office/powerpoint/2010/main" val="419948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82C0-4463-1E4F-A3EA-210C07F99E6B}"/>
              </a:ext>
            </a:extLst>
          </p:cNvPr>
          <p:cNvSpPr>
            <a:spLocks noGrp="1"/>
          </p:cNvSpPr>
          <p:nvPr>
            <p:ph type="title"/>
          </p:nvPr>
        </p:nvSpPr>
        <p:spPr/>
        <p:txBody>
          <a:bodyPr>
            <a:normAutofit/>
          </a:bodyPr>
          <a:lstStyle/>
          <a:p>
            <a:pPr algn="ctr"/>
            <a:r>
              <a:rPr lang="en-ID" b="1" dirty="0"/>
              <a:t>Vitamins E and K and the Lipid Quinones Are Oxidation-Reduction Cofactors </a:t>
            </a:r>
            <a:endParaRPr lang="en-US" dirty="0"/>
          </a:p>
        </p:txBody>
      </p:sp>
      <p:pic>
        <p:nvPicPr>
          <p:cNvPr id="5" name="Content Placeholder 4">
            <a:extLst>
              <a:ext uri="{FF2B5EF4-FFF2-40B4-BE49-F238E27FC236}">
                <a16:creationId xmlns:a16="http://schemas.microsoft.com/office/drawing/2014/main" id="{143553D7-46AE-5F4E-85A5-738E9568567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6830" y="2514600"/>
            <a:ext cx="11898340" cy="3264694"/>
          </a:xfrm>
        </p:spPr>
      </p:pic>
      <p:sp>
        <p:nvSpPr>
          <p:cNvPr id="3" name="Date Placeholder 2">
            <a:extLst>
              <a:ext uri="{FF2B5EF4-FFF2-40B4-BE49-F238E27FC236}">
                <a16:creationId xmlns:a16="http://schemas.microsoft.com/office/drawing/2014/main" id="{F6F6E921-1F34-1A4C-AF8E-2D38CC1A218A}"/>
              </a:ext>
            </a:extLst>
          </p:cNvPr>
          <p:cNvSpPr>
            <a:spLocks noGrp="1"/>
          </p:cNvSpPr>
          <p:nvPr>
            <p:ph type="dt" sz="half" idx="10"/>
          </p:nvPr>
        </p:nvSpPr>
        <p:spPr/>
        <p:txBody>
          <a:bodyPr/>
          <a:lstStyle/>
          <a:p>
            <a:fld id="{AD7FBA84-AD07-224A-B6AA-F6FA50A63D2A}" type="datetime1">
              <a:rPr lang="en-ID" smtClean="0"/>
              <a:t>04/09/18</a:t>
            </a:fld>
            <a:endParaRPr lang="en-US"/>
          </a:p>
        </p:txBody>
      </p:sp>
      <p:sp>
        <p:nvSpPr>
          <p:cNvPr id="4" name="Footer Placeholder 3">
            <a:extLst>
              <a:ext uri="{FF2B5EF4-FFF2-40B4-BE49-F238E27FC236}">
                <a16:creationId xmlns:a16="http://schemas.microsoft.com/office/drawing/2014/main" id="{960E77B0-5A4A-304C-B36E-34E1A4A5905D}"/>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30686CEE-6569-0543-87FD-A39375313830}"/>
              </a:ext>
            </a:extLst>
          </p:cNvPr>
          <p:cNvSpPr>
            <a:spLocks noGrp="1"/>
          </p:cNvSpPr>
          <p:nvPr>
            <p:ph type="sldNum" sz="quarter" idx="12"/>
          </p:nvPr>
        </p:nvSpPr>
        <p:spPr/>
        <p:txBody>
          <a:bodyPr/>
          <a:lstStyle/>
          <a:p>
            <a:fld id="{61A554D9-D6F8-824F-9489-2A294337472D}" type="slidenum">
              <a:rPr lang="en-US" smtClean="0"/>
              <a:t>31</a:t>
            </a:fld>
            <a:endParaRPr lang="en-US"/>
          </a:p>
        </p:txBody>
      </p:sp>
    </p:spTree>
    <p:extLst>
      <p:ext uri="{BB962C8B-B14F-4D97-AF65-F5344CB8AC3E}">
        <p14:creationId xmlns:p14="http://schemas.microsoft.com/office/powerpoint/2010/main" val="1387996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F703-8562-AF4E-8603-07B600A7839C}"/>
              </a:ext>
            </a:extLst>
          </p:cNvPr>
          <p:cNvSpPr>
            <a:spLocks noGrp="1"/>
          </p:cNvSpPr>
          <p:nvPr>
            <p:ph type="title"/>
          </p:nvPr>
        </p:nvSpPr>
        <p:spPr/>
        <p:txBody>
          <a:bodyPr/>
          <a:lstStyle/>
          <a:p>
            <a:r>
              <a:rPr lang="en-US" b="1" dirty="0"/>
              <a:t>VIT E</a:t>
            </a:r>
          </a:p>
        </p:txBody>
      </p:sp>
      <p:sp>
        <p:nvSpPr>
          <p:cNvPr id="3" name="Content Placeholder 2">
            <a:extLst>
              <a:ext uri="{FF2B5EF4-FFF2-40B4-BE49-F238E27FC236}">
                <a16:creationId xmlns:a16="http://schemas.microsoft.com/office/drawing/2014/main" id="{259052B5-9560-694A-8A7D-266DC2AE8F68}"/>
              </a:ext>
            </a:extLst>
          </p:cNvPr>
          <p:cNvSpPr>
            <a:spLocks noGrp="1"/>
          </p:cNvSpPr>
          <p:nvPr>
            <p:ph idx="1"/>
          </p:nvPr>
        </p:nvSpPr>
        <p:spPr>
          <a:xfrm>
            <a:off x="838200" y="1825625"/>
            <a:ext cx="10515600" cy="3546475"/>
          </a:xfrm>
        </p:spPr>
        <p:txBody>
          <a:bodyPr/>
          <a:lstStyle/>
          <a:p>
            <a:r>
              <a:rPr lang="en-ID" b="1" dirty="0"/>
              <a:t>Vitamin E </a:t>
            </a:r>
            <a:r>
              <a:rPr lang="en-ID" dirty="0"/>
              <a:t>belongs to a group of lipids called </a:t>
            </a:r>
            <a:r>
              <a:rPr lang="en-ID" b="1" dirty="0"/>
              <a:t>tocopherols, </a:t>
            </a:r>
            <a:r>
              <a:rPr lang="en-ID" dirty="0"/>
              <a:t>contain a substituted aromatic ring and a long isoprenoid side chain. </a:t>
            </a:r>
          </a:p>
          <a:p>
            <a:r>
              <a:rPr lang="en-ID" dirty="0"/>
              <a:t>Because they are hydrophobic, tocopherols associate with cell membranes, lipid deposits, and lipoproteins in the blood. </a:t>
            </a:r>
          </a:p>
          <a:p>
            <a:r>
              <a:rPr lang="en-ID" dirty="0"/>
              <a:t>Tocopherols are </a:t>
            </a:r>
            <a:r>
              <a:rPr lang="en-ID" b="1" dirty="0"/>
              <a:t>biological antioxidants</a:t>
            </a:r>
            <a:r>
              <a:rPr lang="en-ID" dirty="0"/>
              <a:t>. The aromatic ring reacts with and destroys the most reactive forms of oxygen radicals and other free radicals, protecting unsaturated fatty acids from oxidation and preventing oxidative </a:t>
            </a:r>
          </a:p>
          <a:p>
            <a:endParaRPr lang="en-US" dirty="0"/>
          </a:p>
        </p:txBody>
      </p:sp>
      <p:sp>
        <p:nvSpPr>
          <p:cNvPr id="4" name="Date Placeholder 3">
            <a:extLst>
              <a:ext uri="{FF2B5EF4-FFF2-40B4-BE49-F238E27FC236}">
                <a16:creationId xmlns:a16="http://schemas.microsoft.com/office/drawing/2014/main" id="{C3ED9681-0ED7-C14D-8AD1-10F9A69300B4}"/>
              </a:ext>
            </a:extLst>
          </p:cNvPr>
          <p:cNvSpPr>
            <a:spLocks noGrp="1"/>
          </p:cNvSpPr>
          <p:nvPr>
            <p:ph type="dt" sz="half" idx="10"/>
          </p:nvPr>
        </p:nvSpPr>
        <p:spPr/>
        <p:txBody>
          <a:bodyPr/>
          <a:lstStyle/>
          <a:p>
            <a:fld id="{BC284CF8-C285-7B41-9E0C-A77857ABE78C}" type="datetime1">
              <a:rPr lang="en-ID" smtClean="0"/>
              <a:t>04/09/18</a:t>
            </a:fld>
            <a:endParaRPr lang="en-US"/>
          </a:p>
        </p:txBody>
      </p:sp>
      <p:sp>
        <p:nvSpPr>
          <p:cNvPr id="5" name="Footer Placeholder 4">
            <a:extLst>
              <a:ext uri="{FF2B5EF4-FFF2-40B4-BE49-F238E27FC236}">
                <a16:creationId xmlns:a16="http://schemas.microsoft.com/office/drawing/2014/main" id="{AB9FE22B-A92C-004B-AF2D-DC4AD9A61043}"/>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EA078FEE-4B58-7D47-A9C8-DCE102390456}"/>
              </a:ext>
            </a:extLst>
          </p:cNvPr>
          <p:cNvSpPr>
            <a:spLocks noGrp="1"/>
          </p:cNvSpPr>
          <p:nvPr>
            <p:ph type="sldNum" sz="quarter" idx="12"/>
          </p:nvPr>
        </p:nvSpPr>
        <p:spPr/>
        <p:txBody>
          <a:bodyPr/>
          <a:lstStyle/>
          <a:p>
            <a:fld id="{61A554D9-D6F8-824F-9489-2A294337472D}" type="slidenum">
              <a:rPr lang="en-US" smtClean="0"/>
              <a:t>32</a:t>
            </a:fld>
            <a:endParaRPr lang="en-US"/>
          </a:p>
        </p:txBody>
      </p:sp>
    </p:spTree>
    <p:extLst>
      <p:ext uri="{BB962C8B-B14F-4D97-AF65-F5344CB8AC3E}">
        <p14:creationId xmlns:p14="http://schemas.microsoft.com/office/powerpoint/2010/main" val="147583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D964-A8FA-C54D-9D78-D89B80772A31}"/>
              </a:ext>
            </a:extLst>
          </p:cNvPr>
          <p:cNvSpPr>
            <a:spLocks noGrp="1"/>
          </p:cNvSpPr>
          <p:nvPr>
            <p:ph type="title"/>
          </p:nvPr>
        </p:nvSpPr>
        <p:spPr/>
        <p:txBody>
          <a:bodyPr/>
          <a:lstStyle/>
          <a:p>
            <a:r>
              <a:rPr lang="en-US" b="1" dirty="0"/>
              <a:t>VIT K</a:t>
            </a:r>
          </a:p>
        </p:txBody>
      </p:sp>
      <p:sp>
        <p:nvSpPr>
          <p:cNvPr id="3" name="Content Placeholder 2">
            <a:extLst>
              <a:ext uri="{FF2B5EF4-FFF2-40B4-BE49-F238E27FC236}">
                <a16:creationId xmlns:a16="http://schemas.microsoft.com/office/drawing/2014/main" id="{229868EA-CD4F-D946-8BE9-C8CFD8F51251}"/>
              </a:ext>
            </a:extLst>
          </p:cNvPr>
          <p:cNvSpPr>
            <a:spLocks noGrp="1"/>
          </p:cNvSpPr>
          <p:nvPr>
            <p:ph idx="1"/>
          </p:nvPr>
        </p:nvSpPr>
        <p:spPr>
          <a:xfrm>
            <a:off x="838200" y="1825625"/>
            <a:ext cx="10515600" cy="3679825"/>
          </a:xfrm>
        </p:spPr>
        <p:txBody>
          <a:bodyPr/>
          <a:lstStyle/>
          <a:p>
            <a:r>
              <a:rPr lang="en-ID" dirty="0"/>
              <a:t>The aromatic ring of </a:t>
            </a:r>
            <a:r>
              <a:rPr lang="en-ID" b="1" dirty="0"/>
              <a:t>vitamin K </a:t>
            </a:r>
            <a:r>
              <a:rPr lang="en-ID" dirty="0"/>
              <a:t>undergoes a cycle of oxidation and reduction during the formation of active prothrombin, a blood plasma protein essential in blood clot formation. </a:t>
            </a:r>
          </a:p>
          <a:p>
            <a:r>
              <a:rPr lang="en-ID" dirty="0"/>
              <a:t>Prothrombin is a proteolytic enzyme that splits peptide bonds in the blood protein fibrinogen to convert it to fibrin, the insoluble fibrous protein that holds blood clots together. </a:t>
            </a:r>
          </a:p>
          <a:p>
            <a:r>
              <a:rPr lang="en-ID" dirty="0"/>
              <a:t>Henrik Dam and Edward A. Doisy discovered that vitamin K deficiency slows blood clotting.</a:t>
            </a:r>
            <a:endParaRPr lang="en-US" dirty="0"/>
          </a:p>
        </p:txBody>
      </p:sp>
      <p:sp>
        <p:nvSpPr>
          <p:cNvPr id="4" name="Date Placeholder 3">
            <a:extLst>
              <a:ext uri="{FF2B5EF4-FFF2-40B4-BE49-F238E27FC236}">
                <a16:creationId xmlns:a16="http://schemas.microsoft.com/office/drawing/2014/main" id="{CEC68462-2754-8347-94CA-5F1145DFC64A}"/>
              </a:ext>
            </a:extLst>
          </p:cNvPr>
          <p:cNvSpPr>
            <a:spLocks noGrp="1"/>
          </p:cNvSpPr>
          <p:nvPr>
            <p:ph type="dt" sz="half" idx="10"/>
          </p:nvPr>
        </p:nvSpPr>
        <p:spPr/>
        <p:txBody>
          <a:bodyPr/>
          <a:lstStyle/>
          <a:p>
            <a:fld id="{3D997C7D-BC23-5E44-9D2E-A4B4F424C244}" type="datetime1">
              <a:rPr lang="en-ID" smtClean="0"/>
              <a:t>04/09/18</a:t>
            </a:fld>
            <a:endParaRPr lang="en-US"/>
          </a:p>
        </p:txBody>
      </p:sp>
      <p:sp>
        <p:nvSpPr>
          <p:cNvPr id="5" name="Footer Placeholder 4">
            <a:extLst>
              <a:ext uri="{FF2B5EF4-FFF2-40B4-BE49-F238E27FC236}">
                <a16:creationId xmlns:a16="http://schemas.microsoft.com/office/drawing/2014/main" id="{82275A25-A7F0-5F45-96C5-A39044693E00}"/>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7FEBA68D-CE1B-0240-AFA7-55C420E3ACD1}"/>
              </a:ext>
            </a:extLst>
          </p:cNvPr>
          <p:cNvSpPr>
            <a:spLocks noGrp="1"/>
          </p:cNvSpPr>
          <p:nvPr>
            <p:ph type="sldNum" sz="quarter" idx="12"/>
          </p:nvPr>
        </p:nvSpPr>
        <p:spPr/>
        <p:txBody>
          <a:bodyPr/>
          <a:lstStyle/>
          <a:p>
            <a:fld id="{61A554D9-D6F8-824F-9489-2A294337472D}" type="slidenum">
              <a:rPr lang="en-US" smtClean="0"/>
              <a:t>33</a:t>
            </a:fld>
            <a:endParaRPr lang="en-US"/>
          </a:p>
        </p:txBody>
      </p:sp>
    </p:spTree>
    <p:extLst>
      <p:ext uri="{BB962C8B-B14F-4D97-AF65-F5344CB8AC3E}">
        <p14:creationId xmlns:p14="http://schemas.microsoft.com/office/powerpoint/2010/main" val="2946973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F3F7-F586-314B-9B80-DD4F7B99CDD8}"/>
              </a:ext>
            </a:extLst>
          </p:cNvPr>
          <p:cNvSpPr>
            <a:spLocks noGrp="1"/>
          </p:cNvSpPr>
          <p:nvPr>
            <p:ph type="title"/>
          </p:nvPr>
        </p:nvSpPr>
        <p:spPr/>
        <p:txBody>
          <a:bodyPr/>
          <a:lstStyle/>
          <a:p>
            <a:pPr algn="ctr"/>
            <a:r>
              <a:rPr lang="en-US" b="1" dirty="0"/>
              <a:t>ACTIVATED CARRIER MOLECULES</a:t>
            </a:r>
          </a:p>
        </p:txBody>
      </p:sp>
      <p:sp>
        <p:nvSpPr>
          <p:cNvPr id="3" name="Content Placeholder 2">
            <a:extLst>
              <a:ext uri="{FF2B5EF4-FFF2-40B4-BE49-F238E27FC236}">
                <a16:creationId xmlns:a16="http://schemas.microsoft.com/office/drawing/2014/main" id="{1E342A3C-AF4F-CC47-8AD8-B84BE7ED2111}"/>
              </a:ext>
            </a:extLst>
          </p:cNvPr>
          <p:cNvSpPr>
            <a:spLocks noGrp="1"/>
          </p:cNvSpPr>
          <p:nvPr>
            <p:ph idx="1"/>
          </p:nvPr>
        </p:nvSpPr>
        <p:spPr>
          <a:xfrm>
            <a:off x="838200" y="1825625"/>
            <a:ext cx="10515600" cy="2069042"/>
          </a:xfrm>
        </p:spPr>
        <p:txBody>
          <a:bodyPr/>
          <a:lstStyle/>
          <a:p>
            <a:r>
              <a:rPr lang="en-US" sz="4000" b="1" dirty="0"/>
              <a:t>ATP</a:t>
            </a:r>
          </a:p>
          <a:p>
            <a:r>
              <a:rPr lang="en-US" sz="4000" b="1" dirty="0"/>
              <a:t>NADH and NADPH</a:t>
            </a:r>
          </a:p>
          <a:p>
            <a:r>
              <a:rPr lang="en-US" sz="4000" b="1" dirty="0"/>
              <a:t>FADH2 and FMNH2</a:t>
            </a:r>
          </a:p>
          <a:p>
            <a:endParaRPr lang="en-US" dirty="0"/>
          </a:p>
        </p:txBody>
      </p:sp>
      <p:sp>
        <p:nvSpPr>
          <p:cNvPr id="4" name="Date Placeholder 3">
            <a:extLst>
              <a:ext uri="{FF2B5EF4-FFF2-40B4-BE49-F238E27FC236}">
                <a16:creationId xmlns:a16="http://schemas.microsoft.com/office/drawing/2014/main" id="{80460976-0BCD-4E4B-B547-A27C76683D05}"/>
              </a:ext>
            </a:extLst>
          </p:cNvPr>
          <p:cNvSpPr>
            <a:spLocks noGrp="1"/>
          </p:cNvSpPr>
          <p:nvPr>
            <p:ph type="dt" sz="half" idx="10"/>
          </p:nvPr>
        </p:nvSpPr>
        <p:spPr/>
        <p:txBody>
          <a:bodyPr/>
          <a:lstStyle/>
          <a:p>
            <a:fld id="{700253FE-4FEA-8F47-8049-9F8DD5025D21}" type="datetime1">
              <a:rPr lang="en-ID" smtClean="0"/>
              <a:t>04/09/18</a:t>
            </a:fld>
            <a:endParaRPr lang="en-US"/>
          </a:p>
        </p:txBody>
      </p:sp>
      <p:sp>
        <p:nvSpPr>
          <p:cNvPr id="5" name="Footer Placeholder 4">
            <a:extLst>
              <a:ext uri="{FF2B5EF4-FFF2-40B4-BE49-F238E27FC236}">
                <a16:creationId xmlns:a16="http://schemas.microsoft.com/office/drawing/2014/main" id="{E03CADF1-9190-2D4A-BFD5-D93323C64AB9}"/>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A7668BD7-2F80-7847-8581-2C3659715EBE}"/>
              </a:ext>
            </a:extLst>
          </p:cNvPr>
          <p:cNvSpPr>
            <a:spLocks noGrp="1"/>
          </p:cNvSpPr>
          <p:nvPr>
            <p:ph type="sldNum" sz="quarter" idx="12"/>
          </p:nvPr>
        </p:nvSpPr>
        <p:spPr/>
        <p:txBody>
          <a:bodyPr/>
          <a:lstStyle/>
          <a:p>
            <a:fld id="{61A554D9-D6F8-824F-9489-2A294337472D}" type="slidenum">
              <a:rPr lang="en-US" smtClean="0"/>
              <a:t>34</a:t>
            </a:fld>
            <a:endParaRPr lang="en-US"/>
          </a:p>
        </p:txBody>
      </p:sp>
    </p:spTree>
    <p:extLst>
      <p:ext uri="{BB962C8B-B14F-4D97-AF65-F5344CB8AC3E}">
        <p14:creationId xmlns:p14="http://schemas.microsoft.com/office/powerpoint/2010/main" val="30756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FD116-70B2-564B-BD99-81D9E5B1A7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536" y="130056"/>
            <a:ext cx="9398928" cy="6226294"/>
          </a:xfrm>
          <a:prstGeom prst="rect">
            <a:avLst/>
          </a:prstGeom>
        </p:spPr>
      </p:pic>
      <p:sp>
        <p:nvSpPr>
          <p:cNvPr id="7" name="Date Placeholder 6">
            <a:extLst>
              <a:ext uri="{FF2B5EF4-FFF2-40B4-BE49-F238E27FC236}">
                <a16:creationId xmlns:a16="http://schemas.microsoft.com/office/drawing/2014/main" id="{5A0C8475-86D5-1E4E-BD7E-443D0EA8692D}"/>
              </a:ext>
            </a:extLst>
          </p:cNvPr>
          <p:cNvSpPr>
            <a:spLocks noGrp="1"/>
          </p:cNvSpPr>
          <p:nvPr>
            <p:ph type="dt" sz="half" idx="10"/>
          </p:nvPr>
        </p:nvSpPr>
        <p:spPr/>
        <p:txBody>
          <a:bodyPr/>
          <a:lstStyle/>
          <a:p>
            <a:fld id="{833D2CDC-BF8F-A049-9794-A4A1389A3C7D}" type="datetime1">
              <a:rPr lang="en-ID" smtClean="0"/>
              <a:t>04/09/18</a:t>
            </a:fld>
            <a:endParaRPr lang="en-US"/>
          </a:p>
        </p:txBody>
      </p:sp>
      <p:sp>
        <p:nvSpPr>
          <p:cNvPr id="8" name="Footer Placeholder 7">
            <a:extLst>
              <a:ext uri="{FF2B5EF4-FFF2-40B4-BE49-F238E27FC236}">
                <a16:creationId xmlns:a16="http://schemas.microsoft.com/office/drawing/2014/main" id="{EA1B47D4-6A75-044F-B13D-040F1B057937}"/>
              </a:ext>
            </a:extLst>
          </p:cNvPr>
          <p:cNvSpPr>
            <a:spLocks noGrp="1"/>
          </p:cNvSpPr>
          <p:nvPr>
            <p:ph type="ftr" sz="quarter" idx="11"/>
          </p:nvPr>
        </p:nvSpPr>
        <p:spPr/>
        <p:txBody>
          <a:bodyPr/>
          <a:lstStyle/>
          <a:p>
            <a:r>
              <a:rPr lang="en-US"/>
              <a:t>Lucia D. Witasari_dhiantika.staff.ugm.ac.id</a:t>
            </a:r>
          </a:p>
        </p:txBody>
      </p:sp>
      <p:sp>
        <p:nvSpPr>
          <p:cNvPr id="9" name="Slide Number Placeholder 8">
            <a:extLst>
              <a:ext uri="{FF2B5EF4-FFF2-40B4-BE49-F238E27FC236}">
                <a16:creationId xmlns:a16="http://schemas.microsoft.com/office/drawing/2014/main" id="{39F95522-9B2C-6644-882A-88CD17B967E1}"/>
              </a:ext>
            </a:extLst>
          </p:cNvPr>
          <p:cNvSpPr>
            <a:spLocks noGrp="1"/>
          </p:cNvSpPr>
          <p:nvPr>
            <p:ph type="sldNum" sz="quarter" idx="12"/>
          </p:nvPr>
        </p:nvSpPr>
        <p:spPr/>
        <p:txBody>
          <a:bodyPr/>
          <a:lstStyle/>
          <a:p>
            <a:fld id="{61A554D9-D6F8-824F-9489-2A294337472D}" type="slidenum">
              <a:rPr lang="en-US" smtClean="0"/>
              <a:t>35</a:t>
            </a:fld>
            <a:endParaRPr lang="en-US"/>
          </a:p>
        </p:txBody>
      </p:sp>
    </p:spTree>
    <p:extLst>
      <p:ext uri="{BB962C8B-B14F-4D97-AF65-F5344CB8AC3E}">
        <p14:creationId xmlns:p14="http://schemas.microsoft.com/office/powerpoint/2010/main" val="253878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A635-8974-7E4C-ABCB-84B4AFF18955}"/>
              </a:ext>
            </a:extLst>
          </p:cNvPr>
          <p:cNvSpPr>
            <a:spLocks noGrp="1"/>
          </p:cNvSpPr>
          <p:nvPr>
            <p:ph type="title"/>
          </p:nvPr>
        </p:nvSpPr>
        <p:spPr>
          <a:xfrm>
            <a:off x="918633" y="9529"/>
            <a:ext cx="10515600" cy="1325563"/>
          </a:xfrm>
        </p:spPr>
        <p:txBody>
          <a:bodyPr>
            <a:normAutofit/>
          </a:bodyPr>
          <a:lstStyle/>
          <a:p>
            <a:pPr algn="ctr"/>
            <a:r>
              <a:rPr lang="en-US" sz="3600" b="1" dirty="0"/>
              <a:t>ATP is the most widely used activated carrier molecule</a:t>
            </a:r>
          </a:p>
        </p:txBody>
      </p:sp>
      <p:sp>
        <p:nvSpPr>
          <p:cNvPr id="8" name="TextBox 7">
            <a:extLst>
              <a:ext uri="{FF2B5EF4-FFF2-40B4-BE49-F238E27FC236}">
                <a16:creationId xmlns:a16="http://schemas.microsoft.com/office/drawing/2014/main" id="{BD49CBBC-ADAC-8D4D-A810-4897810ECAA5}"/>
              </a:ext>
            </a:extLst>
          </p:cNvPr>
          <p:cNvSpPr txBox="1"/>
          <p:nvPr/>
        </p:nvSpPr>
        <p:spPr>
          <a:xfrm>
            <a:off x="838200" y="1306813"/>
            <a:ext cx="10676467"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t>ATP (Adenosine triphosphate) is a convenient and versatile store of currency, of energy used to drive a variety of chemical reactions in cells.  </a:t>
            </a:r>
          </a:p>
          <a:p>
            <a:pPr marL="457200" indent="-457200">
              <a:buFont typeface="Arial" panose="020B0604020202020204" pitchFamily="34" charset="0"/>
              <a:buChar char="•"/>
            </a:pPr>
            <a:r>
              <a:rPr lang="en-US" sz="2800" dirty="0"/>
              <a:t>ATP is synthesized in an energetically unfavorable </a:t>
            </a:r>
            <a:r>
              <a:rPr lang="en-US" sz="2800" dirty="0" err="1"/>
              <a:t>phosphopylation</a:t>
            </a:r>
            <a:r>
              <a:rPr lang="en-US" sz="2800" dirty="0"/>
              <a:t> reaction in which a phosphate group is added to ADP (adenosine diphosphate)</a:t>
            </a:r>
          </a:p>
          <a:p>
            <a:pPr marL="457200" indent="-457200">
              <a:buFont typeface="Arial" panose="020B0604020202020204" pitchFamily="34" charset="0"/>
              <a:buChar char="•"/>
            </a:pPr>
            <a:r>
              <a:rPr lang="en-US" sz="2800" dirty="0"/>
              <a:t>When required, ATP gives up its energy packet through its energetically favorable hydrolysis to ADP and inorganic phosphate.</a:t>
            </a:r>
          </a:p>
          <a:p>
            <a:pPr marL="457200" indent="-457200">
              <a:buFont typeface="Arial" panose="020B0604020202020204" pitchFamily="34" charset="0"/>
              <a:buChar char="•"/>
            </a:pPr>
            <a:r>
              <a:rPr lang="en-US" sz="2800" dirty="0"/>
              <a:t>ATP hydrolysis is coupled to many otherwise unfavorable reactions through which other molecules are synthesized.</a:t>
            </a:r>
          </a:p>
          <a:p>
            <a:pPr marL="457200" indent="-457200">
              <a:buFont typeface="Arial" panose="020B0604020202020204" pitchFamily="34" charset="0"/>
              <a:buChar char="•"/>
            </a:pPr>
            <a:r>
              <a:rPr lang="en-US" sz="2800" dirty="0"/>
              <a:t>For example : ATP supplies energy for pumps that transport substances into and out of the cell. </a:t>
            </a:r>
          </a:p>
        </p:txBody>
      </p:sp>
      <p:sp>
        <p:nvSpPr>
          <p:cNvPr id="3" name="Date Placeholder 2">
            <a:extLst>
              <a:ext uri="{FF2B5EF4-FFF2-40B4-BE49-F238E27FC236}">
                <a16:creationId xmlns:a16="http://schemas.microsoft.com/office/drawing/2014/main" id="{775EC863-E7DD-A24F-8DD5-4A5776DEB134}"/>
              </a:ext>
            </a:extLst>
          </p:cNvPr>
          <p:cNvSpPr>
            <a:spLocks noGrp="1"/>
          </p:cNvSpPr>
          <p:nvPr>
            <p:ph type="dt" sz="half" idx="10"/>
          </p:nvPr>
        </p:nvSpPr>
        <p:spPr/>
        <p:txBody>
          <a:bodyPr/>
          <a:lstStyle/>
          <a:p>
            <a:fld id="{EFC15A02-0624-3E4A-A3A0-7DBE1722C245}" type="datetime1">
              <a:rPr lang="en-ID" smtClean="0"/>
              <a:t>04/09/18</a:t>
            </a:fld>
            <a:endParaRPr lang="en-US"/>
          </a:p>
        </p:txBody>
      </p:sp>
      <p:sp>
        <p:nvSpPr>
          <p:cNvPr id="4" name="Footer Placeholder 3">
            <a:extLst>
              <a:ext uri="{FF2B5EF4-FFF2-40B4-BE49-F238E27FC236}">
                <a16:creationId xmlns:a16="http://schemas.microsoft.com/office/drawing/2014/main" id="{BF4503CD-961A-2F4C-9402-4830983399BD}"/>
              </a:ext>
            </a:extLst>
          </p:cNvPr>
          <p:cNvSpPr>
            <a:spLocks noGrp="1"/>
          </p:cNvSpPr>
          <p:nvPr>
            <p:ph type="ftr" sz="quarter" idx="11"/>
          </p:nvPr>
        </p:nvSpPr>
        <p:spPr/>
        <p:txBody>
          <a:bodyPr/>
          <a:lstStyle/>
          <a:p>
            <a:r>
              <a:rPr lang="en-US"/>
              <a:t>Lucia D. Witasari_dhiantika.staff.ugm.ac.id</a:t>
            </a:r>
          </a:p>
        </p:txBody>
      </p:sp>
      <p:sp>
        <p:nvSpPr>
          <p:cNvPr id="5" name="Slide Number Placeholder 4">
            <a:extLst>
              <a:ext uri="{FF2B5EF4-FFF2-40B4-BE49-F238E27FC236}">
                <a16:creationId xmlns:a16="http://schemas.microsoft.com/office/drawing/2014/main" id="{F48CE1A5-6C60-F140-9C3E-D889C5AC898A}"/>
              </a:ext>
            </a:extLst>
          </p:cNvPr>
          <p:cNvSpPr>
            <a:spLocks noGrp="1"/>
          </p:cNvSpPr>
          <p:nvPr>
            <p:ph type="sldNum" sz="quarter" idx="12"/>
          </p:nvPr>
        </p:nvSpPr>
        <p:spPr/>
        <p:txBody>
          <a:bodyPr/>
          <a:lstStyle/>
          <a:p>
            <a:fld id="{61A554D9-D6F8-824F-9489-2A294337472D}" type="slidenum">
              <a:rPr lang="en-US" smtClean="0"/>
              <a:t>36</a:t>
            </a:fld>
            <a:endParaRPr lang="en-US"/>
          </a:p>
        </p:txBody>
      </p:sp>
    </p:spTree>
    <p:extLst>
      <p:ext uri="{BB962C8B-B14F-4D97-AF65-F5344CB8AC3E}">
        <p14:creationId xmlns:p14="http://schemas.microsoft.com/office/powerpoint/2010/main" val="948573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4A6B99-A4C3-444D-8065-A23968BC416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34" y="357808"/>
            <a:ext cx="12196234" cy="6500192"/>
          </a:xfrm>
        </p:spPr>
      </p:pic>
      <p:sp>
        <p:nvSpPr>
          <p:cNvPr id="2" name="Date Placeholder 1">
            <a:extLst>
              <a:ext uri="{FF2B5EF4-FFF2-40B4-BE49-F238E27FC236}">
                <a16:creationId xmlns:a16="http://schemas.microsoft.com/office/drawing/2014/main" id="{8D6F06E5-F8F7-AA42-A8F7-7571F451F678}"/>
              </a:ext>
            </a:extLst>
          </p:cNvPr>
          <p:cNvSpPr>
            <a:spLocks noGrp="1"/>
          </p:cNvSpPr>
          <p:nvPr>
            <p:ph type="dt" sz="half" idx="10"/>
          </p:nvPr>
        </p:nvSpPr>
        <p:spPr/>
        <p:txBody>
          <a:bodyPr/>
          <a:lstStyle/>
          <a:p>
            <a:fld id="{1D76861F-348F-1D4B-A641-609359E8F244}" type="datetime1">
              <a:rPr lang="en-ID" smtClean="0"/>
              <a:t>04/09/18</a:t>
            </a:fld>
            <a:endParaRPr lang="en-US"/>
          </a:p>
        </p:txBody>
      </p:sp>
      <p:sp>
        <p:nvSpPr>
          <p:cNvPr id="3" name="Footer Placeholder 2">
            <a:extLst>
              <a:ext uri="{FF2B5EF4-FFF2-40B4-BE49-F238E27FC236}">
                <a16:creationId xmlns:a16="http://schemas.microsoft.com/office/drawing/2014/main" id="{D9526833-29CC-F042-9015-1B6584D7C113}"/>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0D16164C-CAF3-6A46-A111-0934D6C2A44C}"/>
              </a:ext>
            </a:extLst>
          </p:cNvPr>
          <p:cNvSpPr>
            <a:spLocks noGrp="1"/>
          </p:cNvSpPr>
          <p:nvPr>
            <p:ph type="sldNum" sz="quarter" idx="12"/>
          </p:nvPr>
        </p:nvSpPr>
        <p:spPr/>
        <p:txBody>
          <a:bodyPr/>
          <a:lstStyle/>
          <a:p>
            <a:fld id="{61A554D9-D6F8-824F-9489-2A294337472D}" type="slidenum">
              <a:rPr lang="en-US" smtClean="0"/>
              <a:t>37</a:t>
            </a:fld>
            <a:endParaRPr lang="en-US"/>
          </a:p>
        </p:txBody>
      </p:sp>
    </p:spTree>
    <p:extLst>
      <p:ext uri="{BB962C8B-B14F-4D97-AF65-F5344CB8AC3E}">
        <p14:creationId xmlns:p14="http://schemas.microsoft.com/office/powerpoint/2010/main" val="227317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40BF-4A8A-E541-A91C-A2BE63053E30}"/>
              </a:ext>
            </a:extLst>
          </p:cNvPr>
          <p:cNvSpPr>
            <a:spLocks noGrp="1"/>
          </p:cNvSpPr>
          <p:nvPr>
            <p:ph type="title"/>
          </p:nvPr>
        </p:nvSpPr>
        <p:spPr>
          <a:xfrm>
            <a:off x="838200" y="9528"/>
            <a:ext cx="10515600" cy="1325563"/>
          </a:xfrm>
        </p:spPr>
        <p:txBody>
          <a:bodyPr>
            <a:normAutofit/>
          </a:bodyPr>
          <a:lstStyle/>
          <a:p>
            <a:r>
              <a:rPr lang="en-US" sz="4000" b="1" dirty="0"/>
              <a:t>NADH and NADPH are important electron carriers</a:t>
            </a:r>
          </a:p>
        </p:txBody>
      </p:sp>
      <p:sp>
        <p:nvSpPr>
          <p:cNvPr id="3" name="TextBox 2">
            <a:extLst>
              <a:ext uri="{FF2B5EF4-FFF2-40B4-BE49-F238E27FC236}">
                <a16:creationId xmlns:a16="http://schemas.microsoft.com/office/drawing/2014/main" id="{FCAD8491-270C-4044-A351-BED9A9DE3610}"/>
              </a:ext>
            </a:extLst>
          </p:cNvPr>
          <p:cNvSpPr txBox="1"/>
          <p:nvPr/>
        </p:nvSpPr>
        <p:spPr>
          <a:xfrm>
            <a:off x="804334" y="1148827"/>
            <a:ext cx="10515601" cy="526297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NAD+</a:t>
            </a:r>
            <a:r>
              <a:rPr lang="en-US" sz="2800" dirty="0"/>
              <a:t> (nicotinamide adenine dinucleotide) and </a:t>
            </a:r>
            <a:r>
              <a:rPr lang="en-US" sz="2800" b="1" dirty="0"/>
              <a:t>NADP+</a:t>
            </a:r>
            <a:r>
              <a:rPr lang="en-US" sz="2800" dirty="0"/>
              <a:t> (nicotinamide adenine dinucleotide phosphate) are activated carrier molecules which specialized to carry </a:t>
            </a:r>
            <a:r>
              <a:rPr lang="en-US" sz="2800" dirty="0">
                <a:solidFill>
                  <a:srgbClr val="FF0000"/>
                </a:solidFill>
              </a:rPr>
              <a:t>high-energy electrons </a:t>
            </a:r>
            <a:r>
              <a:rPr lang="en-US" sz="2800" dirty="0"/>
              <a:t>and </a:t>
            </a:r>
            <a:r>
              <a:rPr lang="en-US" sz="2800" dirty="0">
                <a:solidFill>
                  <a:srgbClr val="FF0000"/>
                </a:solidFill>
              </a:rPr>
              <a:t>hydrogen atoms</a:t>
            </a:r>
            <a:r>
              <a:rPr lang="en-US" sz="2800" dirty="0"/>
              <a:t>.</a:t>
            </a:r>
          </a:p>
          <a:p>
            <a:pPr marL="285750" indent="-285750">
              <a:buFont typeface="Arial" panose="020B0604020202020204" pitchFamily="34" charset="0"/>
              <a:buChar char="•"/>
            </a:pPr>
            <a:r>
              <a:rPr lang="en-US" sz="2800" dirty="0">
                <a:sym typeface="Wingdings" pitchFamily="2" charset="2"/>
              </a:rPr>
              <a:t>Vitamin niacin is the source of the nicotinamide moiety </a:t>
            </a:r>
            <a:endParaRPr lang="en-US" sz="2800" dirty="0"/>
          </a:p>
          <a:p>
            <a:pPr marL="285750" indent="-285750">
              <a:buFont typeface="Arial" panose="020B0604020202020204" pitchFamily="34" charset="0"/>
              <a:buChar char="•"/>
            </a:pPr>
            <a:r>
              <a:rPr lang="en-US" sz="2800" dirty="0"/>
              <a:t>They participate in </a:t>
            </a:r>
            <a:r>
              <a:rPr lang="en-US" sz="2800" b="1" dirty="0"/>
              <a:t>oxidation-reduction reactions </a:t>
            </a:r>
            <a:r>
              <a:rPr lang="en-US" sz="2800" dirty="0"/>
              <a:t>and are commonly part of coupled reactions in cells. Ex : oxidations of fuels such as pyruvate, fatty acid and 𝛂 keto acid</a:t>
            </a:r>
          </a:p>
          <a:p>
            <a:pPr marL="285750" indent="-285750">
              <a:buFont typeface="Arial" panose="020B0604020202020204" pitchFamily="34" charset="0"/>
              <a:buChar char="•"/>
            </a:pPr>
            <a:r>
              <a:rPr lang="en-US" sz="2800" dirty="0"/>
              <a:t>NAD+ and NADP+ each pick up a “packet of energy” corresponding to two high-energy electrons plus a proton (H+) being converted to NADH (reduced NAD) and NADPH (reduced NADP).</a:t>
            </a:r>
          </a:p>
          <a:p>
            <a:pPr marL="285750" indent="-285750">
              <a:buFont typeface="Arial" panose="020B0604020202020204" pitchFamily="34" charset="0"/>
              <a:buChar char="•"/>
            </a:pPr>
            <a:r>
              <a:rPr lang="en-US" sz="2800" dirty="0"/>
              <a:t>NADH and NADPH </a:t>
            </a:r>
            <a:r>
              <a:rPr lang="en-US" sz="2800" dirty="0">
                <a:sym typeface="Wingdings" pitchFamily="2" charset="2"/>
              </a:rPr>
              <a:t> carriers of </a:t>
            </a:r>
            <a:r>
              <a:rPr lang="en-US" sz="2800" dirty="0">
                <a:solidFill>
                  <a:srgbClr val="FF0000"/>
                </a:solidFill>
                <a:sym typeface="Wingdings" pitchFamily="2" charset="2"/>
              </a:rPr>
              <a:t>hydride ions </a:t>
            </a:r>
            <a:r>
              <a:rPr lang="en-US" sz="2800" dirty="0">
                <a:sym typeface="Wingdings" pitchFamily="2" charset="2"/>
              </a:rPr>
              <a:t>(</a:t>
            </a:r>
            <a:r>
              <a:rPr lang="en-US" sz="2800" dirty="0">
                <a:solidFill>
                  <a:srgbClr val="0070C0"/>
                </a:solidFill>
                <a:sym typeface="Wingdings" pitchFamily="2" charset="2"/>
              </a:rPr>
              <a:t>the H+ plus two electrons</a:t>
            </a:r>
            <a:r>
              <a:rPr lang="en-US" sz="2800" dirty="0">
                <a:sym typeface="Wingdings" pitchFamily="2" charset="2"/>
              </a:rPr>
              <a:t>, or </a:t>
            </a:r>
            <a:r>
              <a:rPr lang="en-US" sz="2800" dirty="0">
                <a:solidFill>
                  <a:srgbClr val="0070C0"/>
                </a:solidFill>
                <a:sym typeface="Wingdings" pitchFamily="2" charset="2"/>
              </a:rPr>
              <a:t>H-</a:t>
            </a:r>
            <a:r>
              <a:rPr lang="en-US" sz="2800" dirty="0">
                <a:sym typeface="Wingdings" pitchFamily="2" charset="2"/>
              </a:rPr>
              <a:t>)</a:t>
            </a:r>
          </a:p>
        </p:txBody>
      </p:sp>
      <p:pic>
        <p:nvPicPr>
          <p:cNvPr id="6" name="Content Placeholder 4">
            <a:extLst>
              <a:ext uri="{FF2B5EF4-FFF2-40B4-BE49-F238E27FC236}">
                <a16:creationId xmlns:a16="http://schemas.microsoft.com/office/drawing/2014/main" id="{A85AD5AF-F6C8-4D41-9D5E-A7EBD18F78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5334" y="5994398"/>
            <a:ext cx="4521200" cy="835816"/>
          </a:xfrm>
          <a:prstGeom prst="rect">
            <a:avLst/>
          </a:prstGeom>
        </p:spPr>
      </p:pic>
      <p:sp>
        <p:nvSpPr>
          <p:cNvPr id="13" name="Date Placeholder 12">
            <a:extLst>
              <a:ext uri="{FF2B5EF4-FFF2-40B4-BE49-F238E27FC236}">
                <a16:creationId xmlns:a16="http://schemas.microsoft.com/office/drawing/2014/main" id="{2AF6F0A2-9A8E-6641-A81A-DB4DCEBE7111}"/>
              </a:ext>
            </a:extLst>
          </p:cNvPr>
          <p:cNvSpPr>
            <a:spLocks noGrp="1"/>
          </p:cNvSpPr>
          <p:nvPr>
            <p:ph type="dt" sz="half" idx="10"/>
          </p:nvPr>
        </p:nvSpPr>
        <p:spPr/>
        <p:txBody>
          <a:bodyPr/>
          <a:lstStyle/>
          <a:p>
            <a:fld id="{60A219A2-16ED-E249-976F-DB057E2883C2}" type="datetime1">
              <a:rPr lang="en-ID" smtClean="0"/>
              <a:t>04/09/18</a:t>
            </a:fld>
            <a:endParaRPr lang="en-US"/>
          </a:p>
        </p:txBody>
      </p:sp>
      <p:sp>
        <p:nvSpPr>
          <p:cNvPr id="14" name="Footer Placeholder 13">
            <a:extLst>
              <a:ext uri="{FF2B5EF4-FFF2-40B4-BE49-F238E27FC236}">
                <a16:creationId xmlns:a16="http://schemas.microsoft.com/office/drawing/2014/main" id="{22316D9B-9AB1-FE47-9700-B2FC0F02CDD3}"/>
              </a:ext>
            </a:extLst>
          </p:cNvPr>
          <p:cNvSpPr>
            <a:spLocks noGrp="1"/>
          </p:cNvSpPr>
          <p:nvPr>
            <p:ph type="ftr" sz="quarter" idx="11"/>
          </p:nvPr>
        </p:nvSpPr>
        <p:spPr/>
        <p:txBody>
          <a:bodyPr/>
          <a:lstStyle/>
          <a:p>
            <a:r>
              <a:rPr lang="en-US"/>
              <a:t>Lucia D. Witasari_dhiantika.staff.ugm.ac.id</a:t>
            </a:r>
          </a:p>
        </p:txBody>
      </p:sp>
      <p:sp>
        <p:nvSpPr>
          <p:cNvPr id="15" name="Slide Number Placeholder 14">
            <a:extLst>
              <a:ext uri="{FF2B5EF4-FFF2-40B4-BE49-F238E27FC236}">
                <a16:creationId xmlns:a16="http://schemas.microsoft.com/office/drawing/2014/main" id="{73EBF20A-B63C-2049-BE24-4271F9E65EE6}"/>
              </a:ext>
            </a:extLst>
          </p:cNvPr>
          <p:cNvSpPr>
            <a:spLocks noGrp="1"/>
          </p:cNvSpPr>
          <p:nvPr>
            <p:ph type="sldNum" sz="quarter" idx="12"/>
          </p:nvPr>
        </p:nvSpPr>
        <p:spPr/>
        <p:txBody>
          <a:bodyPr/>
          <a:lstStyle/>
          <a:p>
            <a:fld id="{61A554D9-D6F8-824F-9489-2A294337472D}" type="slidenum">
              <a:rPr lang="en-US" smtClean="0"/>
              <a:t>38</a:t>
            </a:fld>
            <a:endParaRPr lang="en-US"/>
          </a:p>
        </p:txBody>
      </p:sp>
    </p:spTree>
    <p:extLst>
      <p:ext uri="{BB962C8B-B14F-4D97-AF65-F5344CB8AC3E}">
        <p14:creationId xmlns:p14="http://schemas.microsoft.com/office/powerpoint/2010/main" val="2417051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322B-ACFD-2F43-897C-3E386E6EDBE9}"/>
              </a:ext>
            </a:extLst>
          </p:cNvPr>
          <p:cNvSpPr>
            <a:spLocks noGrp="1"/>
          </p:cNvSpPr>
          <p:nvPr>
            <p:ph type="title"/>
          </p:nvPr>
        </p:nvSpPr>
        <p:spPr>
          <a:xfrm>
            <a:off x="838200" y="9527"/>
            <a:ext cx="10515600" cy="1325563"/>
          </a:xfrm>
        </p:spPr>
        <p:txBody>
          <a:bodyPr/>
          <a:lstStyle/>
          <a:p>
            <a:r>
              <a:rPr lang="en-US" b="1" dirty="0"/>
              <a:t>NADPH vs NADH</a:t>
            </a:r>
          </a:p>
        </p:txBody>
      </p:sp>
      <p:sp>
        <p:nvSpPr>
          <p:cNvPr id="3" name="Content Placeholder 2">
            <a:extLst>
              <a:ext uri="{FF2B5EF4-FFF2-40B4-BE49-F238E27FC236}">
                <a16:creationId xmlns:a16="http://schemas.microsoft.com/office/drawing/2014/main" id="{21B788F2-95DE-0346-91D5-391FE2C0CE48}"/>
              </a:ext>
            </a:extLst>
          </p:cNvPr>
          <p:cNvSpPr>
            <a:spLocks noGrp="1"/>
          </p:cNvSpPr>
          <p:nvPr>
            <p:ph idx="1"/>
          </p:nvPr>
        </p:nvSpPr>
        <p:spPr>
          <a:xfrm>
            <a:off x="838200" y="1456263"/>
            <a:ext cx="10515600" cy="5080001"/>
          </a:xfrm>
        </p:spPr>
        <p:txBody>
          <a:bodyPr>
            <a:normAutofit fontScale="92500" lnSpcReduction="10000"/>
          </a:bodyPr>
          <a:lstStyle/>
          <a:p>
            <a:r>
              <a:rPr lang="en-US" dirty="0"/>
              <a:t>The phosphate group on NADPH has NO effect on the electron-transfer properties of NADPH compared with NADH</a:t>
            </a:r>
            <a:r>
              <a:rPr lang="en-US" dirty="0">
                <a:sym typeface="Wingdings" pitchFamily="2" charset="2"/>
              </a:rPr>
              <a:t> it give </a:t>
            </a:r>
            <a:r>
              <a:rPr lang="en-US" dirty="0">
                <a:solidFill>
                  <a:srgbClr val="FF0000"/>
                </a:solidFill>
                <a:sym typeface="Wingdings" pitchFamily="2" charset="2"/>
              </a:rPr>
              <a:t>a different molecule shape of NADPH</a:t>
            </a:r>
            <a:r>
              <a:rPr lang="en-US" dirty="0">
                <a:sym typeface="Wingdings" pitchFamily="2" charset="2"/>
              </a:rPr>
              <a:t> from that of NADH  possible for NADPH and NADH to bind as substrates to completely different sets of enzymes.</a:t>
            </a:r>
          </a:p>
          <a:p>
            <a:r>
              <a:rPr lang="en-US" b="1" dirty="0">
                <a:solidFill>
                  <a:srgbClr val="FF0000"/>
                </a:solidFill>
                <a:sym typeface="Wingdings" pitchFamily="2" charset="2"/>
              </a:rPr>
              <a:t>NADPH</a:t>
            </a:r>
            <a:r>
              <a:rPr lang="en-US" dirty="0">
                <a:sym typeface="Wingdings" pitchFamily="2" charset="2"/>
              </a:rPr>
              <a:t> operates with enzymes that catalyze </a:t>
            </a:r>
            <a:r>
              <a:rPr lang="en-US" b="1" dirty="0">
                <a:solidFill>
                  <a:srgbClr val="FF0000"/>
                </a:solidFill>
                <a:sym typeface="Wingdings" pitchFamily="2" charset="2"/>
              </a:rPr>
              <a:t>anabolic reactions</a:t>
            </a:r>
            <a:r>
              <a:rPr lang="en-US" dirty="0">
                <a:sym typeface="Wingdings" pitchFamily="2" charset="2"/>
              </a:rPr>
              <a:t>,  supplying the high-energy electrons needed to synthesize energy-rich biological molecules.</a:t>
            </a:r>
          </a:p>
          <a:p>
            <a:r>
              <a:rPr lang="en-US" b="1" dirty="0">
                <a:solidFill>
                  <a:srgbClr val="FF0000"/>
                </a:solidFill>
                <a:sym typeface="Wingdings" pitchFamily="2" charset="2"/>
              </a:rPr>
              <a:t>NADH</a:t>
            </a:r>
            <a:r>
              <a:rPr lang="en-US" dirty="0">
                <a:sym typeface="Wingdings" pitchFamily="2" charset="2"/>
              </a:rPr>
              <a:t> is an intermediate in the </a:t>
            </a:r>
            <a:r>
              <a:rPr lang="en-US" b="1" dirty="0">
                <a:solidFill>
                  <a:srgbClr val="FF0000"/>
                </a:solidFill>
                <a:sym typeface="Wingdings" pitchFamily="2" charset="2"/>
              </a:rPr>
              <a:t>catabolic system </a:t>
            </a:r>
            <a:r>
              <a:rPr lang="en-US" dirty="0">
                <a:sym typeface="Wingdings" pitchFamily="2" charset="2"/>
              </a:rPr>
              <a:t>of reactions that generate ATP through the oxidation of food molecules.</a:t>
            </a:r>
          </a:p>
          <a:p>
            <a:r>
              <a:rPr lang="en-US" dirty="0">
                <a:sym typeface="Wingdings" pitchFamily="2" charset="2"/>
              </a:rPr>
              <a:t>Inside the cell, the ratio of </a:t>
            </a:r>
            <a:r>
              <a:rPr lang="en-US" b="1" dirty="0">
                <a:sym typeface="Wingdings" pitchFamily="2" charset="2"/>
              </a:rPr>
              <a:t>NAD+ </a:t>
            </a:r>
            <a:r>
              <a:rPr lang="en-US" dirty="0">
                <a:sym typeface="Wingdings" pitchFamily="2" charset="2"/>
              </a:rPr>
              <a:t>to NADH is kept high, whereas the ratio of NADP+ to </a:t>
            </a:r>
            <a:r>
              <a:rPr lang="en-US" b="1" dirty="0">
                <a:sym typeface="Wingdings" pitchFamily="2" charset="2"/>
              </a:rPr>
              <a:t>NADPH</a:t>
            </a:r>
            <a:r>
              <a:rPr lang="en-US" dirty="0">
                <a:sym typeface="Wingdings" pitchFamily="2" charset="2"/>
              </a:rPr>
              <a:t> is kept low. </a:t>
            </a:r>
          </a:p>
          <a:p>
            <a:r>
              <a:rPr lang="en-US" dirty="0">
                <a:sym typeface="Wingdings" pitchFamily="2" charset="2"/>
              </a:rPr>
              <a:t>This provides </a:t>
            </a:r>
            <a:r>
              <a:rPr lang="en-US" b="1" dirty="0">
                <a:solidFill>
                  <a:srgbClr val="00B050"/>
                </a:solidFill>
                <a:sym typeface="Wingdings" pitchFamily="2" charset="2"/>
              </a:rPr>
              <a:t>plenty of NAD+</a:t>
            </a:r>
            <a:r>
              <a:rPr lang="en-US" dirty="0">
                <a:solidFill>
                  <a:srgbClr val="00B050"/>
                </a:solidFill>
                <a:sym typeface="Wingdings" pitchFamily="2" charset="2"/>
              </a:rPr>
              <a:t> </a:t>
            </a:r>
            <a:r>
              <a:rPr lang="en-US" dirty="0">
                <a:sym typeface="Wingdings" pitchFamily="2" charset="2"/>
              </a:rPr>
              <a:t>to act as </a:t>
            </a:r>
            <a:r>
              <a:rPr lang="en-US" b="1" dirty="0">
                <a:solidFill>
                  <a:srgbClr val="00B050"/>
                </a:solidFill>
                <a:sym typeface="Wingdings" pitchFamily="2" charset="2"/>
              </a:rPr>
              <a:t>an oxidizing agent </a:t>
            </a:r>
            <a:r>
              <a:rPr lang="en-US" dirty="0">
                <a:sym typeface="Wingdings" pitchFamily="2" charset="2"/>
              </a:rPr>
              <a:t>and </a:t>
            </a:r>
            <a:r>
              <a:rPr lang="en-US" b="1" dirty="0">
                <a:solidFill>
                  <a:srgbClr val="0070C0"/>
                </a:solidFill>
                <a:sym typeface="Wingdings" pitchFamily="2" charset="2"/>
              </a:rPr>
              <a:t>plenty of NADPH</a:t>
            </a:r>
            <a:r>
              <a:rPr lang="en-US" b="1" dirty="0">
                <a:sym typeface="Wingdings" pitchFamily="2" charset="2"/>
              </a:rPr>
              <a:t> </a:t>
            </a:r>
            <a:r>
              <a:rPr lang="en-US" dirty="0">
                <a:sym typeface="Wingdings" pitchFamily="2" charset="2"/>
              </a:rPr>
              <a:t>to act as </a:t>
            </a:r>
            <a:r>
              <a:rPr lang="en-US" b="1" dirty="0">
                <a:solidFill>
                  <a:srgbClr val="0070C0"/>
                </a:solidFill>
                <a:sym typeface="Wingdings" pitchFamily="2" charset="2"/>
              </a:rPr>
              <a:t>a reducing agent </a:t>
            </a:r>
            <a:r>
              <a:rPr lang="en-US" dirty="0">
                <a:sym typeface="Wingdings" pitchFamily="2" charset="2"/>
              </a:rPr>
              <a:t>– as required for their special roles in catabolism and anabolism, respectively</a:t>
            </a:r>
            <a:endParaRPr lang="en-US" dirty="0"/>
          </a:p>
        </p:txBody>
      </p:sp>
      <p:sp>
        <p:nvSpPr>
          <p:cNvPr id="5" name="Date Placeholder 4">
            <a:extLst>
              <a:ext uri="{FF2B5EF4-FFF2-40B4-BE49-F238E27FC236}">
                <a16:creationId xmlns:a16="http://schemas.microsoft.com/office/drawing/2014/main" id="{B3913445-E322-CF44-97BE-BCAAC7437478}"/>
              </a:ext>
            </a:extLst>
          </p:cNvPr>
          <p:cNvSpPr>
            <a:spLocks noGrp="1"/>
          </p:cNvSpPr>
          <p:nvPr>
            <p:ph type="dt" sz="half" idx="10"/>
          </p:nvPr>
        </p:nvSpPr>
        <p:spPr/>
        <p:txBody>
          <a:bodyPr/>
          <a:lstStyle/>
          <a:p>
            <a:fld id="{612429F3-7FAE-5449-B4FD-992F9F46344D}" type="datetime1">
              <a:rPr lang="en-ID" smtClean="0"/>
              <a:t>04/09/18</a:t>
            </a:fld>
            <a:endParaRPr lang="en-US"/>
          </a:p>
        </p:txBody>
      </p:sp>
      <p:sp>
        <p:nvSpPr>
          <p:cNvPr id="6" name="Footer Placeholder 5">
            <a:extLst>
              <a:ext uri="{FF2B5EF4-FFF2-40B4-BE49-F238E27FC236}">
                <a16:creationId xmlns:a16="http://schemas.microsoft.com/office/drawing/2014/main" id="{07C9A34F-73CC-5344-B6CD-AD8DB7B7DCE5}"/>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FA2C70DB-DE99-F240-B267-3FCE1F1A7629}"/>
              </a:ext>
            </a:extLst>
          </p:cNvPr>
          <p:cNvSpPr>
            <a:spLocks noGrp="1"/>
          </p:cNvSpPr>
          <p:nvPr>
            <p:ph type="sldNum" sz="quarter" idx="12"/>
          </p:nvPr>
        </p:nvSpPr>
        <p:spPr/>
        <p:txBody>
          <a:bodyPr/>
          <a:lstStyle/>
          <a:p>
            <a:fld id="{61A554D9-D6F8-824F-9489-2A294337472D}" type="slidenum">
              <a:rPr lang="en-US" smtClean="0"/>
              <a:t>39</a:t>
            </a:fld>
            <a:endParaRPr lang="en-US"/>
          </a:p>
        </p:txBody>
      </p:sp>
    </p:spTree>
    <p:extLst>
      <p:ext uri="{BB962C8B-B14F-4D97-AF65-F5344CB8AC3E}">
        <p14:creationId xmlns:p14="http://schemas.microsoft.com/office/powerpoint/2010/main" val="371038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2A2873-A62C-844F-86F9-F7559D71A0D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60342" y="212941"/>
            <a:ext cx="8071316" cy="6143409"/>
          </a:xfrm>
        </p:spPr>
      </p:pic>
      <p:sp>
        <p:nvSpPr>
          <p:cNvPr id="2" name="Date Placeholder 1">
            <a:extLst>
              <a:ext uri="{FF2B5EF4-FFF2-40B4-BE49-F238E27FC236}">
                <a16:creationId xmlns:a16="http://schemas.microsoft.com/office/drawing/2014/main" id="{287DB1E6-06B3-2B40-AFA6-F9CF9821B93A}"/>
              </a:ext>
            </a:extLst>
          </p:cNvPr>
          <p:cNvSpPr>
            <a:spLocks noGrp="1"/>
          </p:cNvSpPr>
          <p:nvPr>
            <p:ph type="dt" sz="half" idx="10"/>
          </p:nvPr>
        </p:nvSpPr>
        <p:spPr/>
        <p:txBody>
          <a:bodyPr/>
          <a:lstStyle/>
          <a:p>
            <a:fld id="{56A04A3F-D918-7E4B-BB2F-CB9B1DFF4693}" type="datetime1">
              <a:rPr lang="en-ID" smtClean="0"/>
              <a:t>04/09/18</a:t>
            </a:fld>
            <a:endParaRPr lang="en-US"/>
          </a:p>
        </p:txBody>
      </p:sp>
      <p:sp>
        <p:nvSpPr>
          <p:cNvPr id="3" name="Footer Placeholder 2">
            <a:extLst>
              <a:ext uri="{FF2B5EF4-FFF2-40B4-BE49-F238E27FC236}">
                <a16:creationId xmlns:a16="http://schemas.microsoft.com/office/drawing/2014/main" id="{BBDFDC54-9840-4040-9976-E02AF33A8D23}"/>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55E15EA0-1E0D-344F-8DE0-225FE1B673A3}"/>
              </a:ext>
            </a:extLst>
          </p:cNvPr>
          <p:cNvSpPr>
            <a:spLocks noGrp="1"/>
          </p:cNvSpPr>
          <p:nvPr>
            <p:ph type="sldNum" sz="quarter" idx="12"/>
          </p:nvPr>
        </p:nvSpPr>
        <p:spPr/>
        <p:txBody>
          <a:bodyPr/>
          <a:lstStyle/>
          <a:p>
            <a:fld id="{61A554D9-D6F8-824F-9489-2A294337472D}" type="slidenum">
              <a:rPr lang="en-US" smtClean="0"/>
              <a:t>4</a:t>
            </a:fld>
            <a:endParaRPr lang="en-US"/>
          </a:p>
        </p:txBody>
      </p:sp>
    </p:spTree>
    <p:extLst>
      <p:ext uri="{BB962C8B-B14F-4D97-AF65-F5344CB8AC3E}">
        <p14:creationId xmlns:p14="http://schemas.microsoft.com/office/powerpoint/2010/main" val="2475503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F4F063-68BA-764B-B434-DE5FAD7C64B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27966" y="141147"/>
            <a:ext cx="8363919" cy="6485448"/>
          </a:xfrm>
        </p:spPr>
      </p:pic>
      <p:sp>
        <p:nvSpPr>
          <p:cNvPr id="2" name="TextBox 1">
            <a:extLst>
              <a:ext uri="{FF2B5EF4-FFF2-40B4-BE49-F238E27FC236}">
                <a16:creationId xmlns:a16="http://schemas.microsoft.com/office/drawing/2014/main" id="{2A5BDACB-9C65-544A-9ECE-CE441F34F33F}"/>
              </a:ext>
            </a:extLst>
          </p:cNvPr>
          <p:cNvSpPr txBox="1"/>
          <p:nvPr/>
        </p:nvSpPr>
        <p:spPr>
          <a:xfrm>
            <a:off x="5971111" y="626533"/>
            <a:ext cx="4663021" cy="923330"/>
          </a:xfrm>
          <a:prstGeom prst="rect">
            <a:avLst/>
          </a:prstGeom>
          <a:noFill/>
        </p:spPr>
        <p:txBody>
          <a:bodyPr wrap="square" rtlCol="0">
            <a:spAutoFit/>
          </a:bodyPr>
          <a:lstStyle/>
          <a:p>
            <a:r>
              <a:rPr lang="en-US" dirty="0"/>
              <a:t>NADPH readily gives up the hydride ion because the nicotinamide ring can achieve a more stable arrangement of electrons without it.</a:t>
            </a:r>
          </a:p>
        </p:txBody>
      </p:sp>
      <p:sp>
        <p:nvSpPr>
          <p:cNvPr id="4" name="Date Placeholder 3">
            <a:extLst>
              <a:ext uri="{FF2B5EF4-FFF2-40B4-BE49-F238E27FC236}">
                <a16:creationId xmlns:a16="http://schemas.microsoft.com/office/drawing/2014/main" id="{4069B864-4EB0-844F-BBB9-7D9104693267}"/>
              </a:ext>
            </a:extLst>
          </p:cNvPr>
          <p:cNvSpPr>
            <a:spLocks noGrp="1"/>
          </p:cNvSpPr>
          <p:nvPr>
            <p:ph type="dt" sz="half" idx="10"/>
          </p:nvPr>
        </p:nvSpPr>
        <p:spPr/>
        <p:txBody>
          <a:bodyPr/>
          <a:lstStyle/>
          <a:p>
            <a:fld id="{BE450580-E7B1-5040-96CB-70E8ED7577E3}" type="datetime1">
              <a:rPr lang="en-ID" smtClean="0"/>
              <a:t>04/09/18</a:t>
            </a:fld>
            <a:endParaRPr lang="en-US"/>
          </a:p>
        </p:txBody>
      </p:sp>
      <p:sp>
        <p:nvSpPr>
          <p:cNvPr id="6" name="Footer Placeholder 5">
            <a:extLst>
              <a:ext uri="{FF2B5EF4-FFF2-40B4-BE49-F238E27FC236}">
                <a16:creationId xmlns:a16="http://schemas.microsoft.com/office/drawing/2014/main" id="{D491605D-13AE-264A-8093-3D5D0702BE3A}"/>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346F9622-7FF0-1C4C-85FA-D7F6FCFFCE1A}"/>
              </a:ext>
            </a:extLst>
          </p:cNvPr>
          <p:cNvSpPr>
            <a:spLocks noGrp="1"/>
          </p:cNvSpPr>
          <p:nvPr>
            <p:ph type="sldNum" sz="quarter" idx="12"/>
          </p:nvPr>
        </p:nvSpPr>
        <p:spPr/>
        <p:txBody>
          <a:bodyPr/>
          <a:lstStyle/>
          <a:p>
            <a:fld id="{61A554D9-D6F8-824F-9489-2A294337472D}" type="slidenum">
              <a:rPr lang="en-US" smtClean="0"/>
              <a:t>40</a:t>
            </a:fld>
            <a:endParaRPr lang="en-US"/>
          </a:p>
        </p:txBody>
      </p:sp>
    </p:spTree>
    <p:extLst>
      <p:ext uri="{BB962C8B-B14F-4D97-AF65-F5344CB8AC3E}">
        <p14:creationId xmlns:p14="http://schemas.microsoft.com/office/powerpoint/2010/main" val="248644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596542-B5A2-4B47-8A4F-C155020DE90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7800" y="0"/>
            <a:ext cx="10313173" cy="6712649"/>
          </a:xfrm>
        </p:spPr>
      </p:pic>
      <p:sp>
        <p:nvSpPr>
          <p:cNvPr id="2" name="Date Placeholder 1">
            <a:extLst>
              <a:ext uri="{FF2B5EF4-FFF2-40B4-BE49-F238E27FC236}">
                <a16:creationId xmlns:a16="http://schemas.microsoft.com/office/drawing/2014/main" id="{1A1278D3-C9CE-8749-9A30-65DC4C0C9CD3}"/>
              </a:ext>
            </a:extLst>
          </p:cNvPr>
          <p:cNvSpPr>
            <a:spLocks noGrp="1"/>
          </p:cNvSpPr>
          <p:nvPr>
            <p:ph type="dt" sz="half" idx="10"/>
          </p:nvPr>
        </p:nvSpPr>
        <p:spPr/>
        <p:txBody>
          <a:bodyPr/>
          <a:lstStyle/>
          <a:p>
            <a:fld id="{AE4BA045-8686-4745-B358-5E7086B49194}" type="datetime1">
              <a:rPr lang="en-ID" smtClean="0"/>
              <a:t>04/09/18</a:t>
            </a:fld>
            <a:endParaRPr lang="en-US"/>
          </a:p>
        </p:txBody>
      </p:sp>
      <p:sp>
        <p:nvSpPr>
          <p:cNvPr id="3" name="Footer Placeholder 2">
            <a:extLst>
              <a:ext uri="{FF2B5EF4-FFF2-40B4-BE49-F238E27FC236}">
                <a16:creationId xmlns:a16="http://schemas.microsoft.com/office/drawing/2014/main" id="{709D01C6-0257-E34B-A3C4-86F39B82CD61}"/>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D3A0ADC3-574C-B84D-B0A7-BD2192F73FA5}"/>
              </a:ext>
            </a:extLst>
          </p:cNvPr>
          <p:cNvSpPr>
            <a:spLocks noGrp="1"/>
          </p:cNvSpPr>
          <p:nvPr>
            <p:ph type="sldNum" sz="quarter" idx="12"/>
          </p:nvPr>
        </p:nvSpPr>
        <p:spPr/>
        <p:txBody>
          <a:bodyPr/>
          <a:lstStyle/>
          <a:p>
            <a:fld id="{61A554D9-D6F8-824F-9489-2A294337472D}" type="slidenum">
              <a:rPr lang="en-US" smtClean="0"/>
              <a:t>41</a:t>
            </a:fld>
            <a:endParaRPr lang="en-US"/>
          </a:p>
        </p:txBody>
      </p:sp>
    </p:spTree>
    <p:extLst>
      <p:ext uri="{BB962C8B-B14F-4D97-AF65-F5344CB8AC3E}">
        <p14:creationId xmlns:p14="http://schemas.microsoft.com/office/powerpoint/2010/main" val="153124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41C0E5-1A66-0543-BBC9-2C697FE589E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211" y="588996"/>
            <a:ext cx="12021107" cy="5426765"/>
          </a:xfrm>
        </p:spPr>
      </p:pic>
      <p:sp>
        <p:nvSpPr>
          <p:cNvPr id="2" name="Rectangle 1">
            <a:extLst>
              <a:ext uri="{FF2B5EF4-FFF2-40B4-BE49-F238E27FC236}">
                <a16:creationId xmlns:a16="http://schemas.microsoft.com/office/drawing/2014/main" id="{B49BB52F-9EE8-A04E-964B-542DB992CBAC}"/>
              </a:ext>
            </a:extLst>
          </p:cNvPr>
          <p:cNvSpPr/>
          <p:nvPr/>
        </p:nvSpPr>
        <p:spPr>
          <a:xfrm>
            <a:off x="9720470" y="2246243"/>
            <a:ext cx="1948069" cy="3478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6E04838-8C1A-D24B-9A44-F54A3F833C93}"/>
              </a:ext>
            </a:extLst>
          </p:cNvPr>
          <p:cNvSpPr>
            <a:spLocks noGrp="1"/>
          </p:cNvSpPr>
          <p:nvPr>
            <p:ph type="dt" sz="half" idx="10"/>
          </p:nvPr>
        </p:nvSpPr>
        <p:spPr/>
        <p:txBody>
          <a:bodyPr/>
          <a:lstStyle/>
          <a:p>
            <a:fld id="{F7667EE6-863E-BF4C-ABAC-72F22F1504C5}" type="datetime1">
              <a:rPr lang="en-ID" smtClean="0"/>
              <a:t>04/09/18</a:t>
            </a:fld>
            <a:endParaRPr lang="en-US"/>
          </a:p>
        </p:txBody>
      </p:sp>
      <p:sp>
        <p:nvSpPr>
          <p:cNvPr id="4" name="Footer Placeholder 3">
            <a:extLst>
              <a:ext uri="{FF2B5EF4-FFF2-40B4-BE49-F238E27FC236}">
                <a16:creationId xmlns:a16="http://schemas.microsoft.com/office/drawing/2014/main" id="{8ECB3CA4-A2F4-154B-989E-7C057383FC27}"/>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73DB00F8-62AD-564C-8132-CE6C483094AB}"/>
              </a:ext>
            </a:extLst>
          </p:cNvPr>
          <p:cNvSpPr>
            <a:spLocks noGrp="1"/>
          </p:cNvSpPr>
          <p:nvPr>
            <p:ph type="sldNum" sz="quarter" idx="12"/>
          </p:nvPr>
        </p:nvSpPr>
        <p:spPr/>
        <p:txBody>
          <a:bodyPr/>
          <a:lstStyle/>
          <a:p>
            <a:fld id="{61A554D9-D6F8-824F-9489-2A294337472D}" type="slidenum">
              <a:rPr lang="en-US" smtClean="0"/>
              <a:t>42</a:t>
            </a:fld>
            <a:endParaRPr lang="en-US"/>
          </a:p>
        </p:txBody>
      </p:sp>
    </p:spTree>
    <p:extLst>
      <p:ext uri="{BB962C8B-B14F-4D97-AF65-F5344CB8AC3E}">
        <p14:creationId xmlns:p14="http://schemas.microsoft.com/office/powerpoint/2010/main" val="676528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0F16-530A-074F-9000-4CA0EC05209E}"/>
              </a:ext>
            </a:extLst>
          </p:cNvPr>
          <p:cNvSpPr>
            <a:spLocks noGrp="1"/>
          </p:cNvSpPr>
          <p:nvPr>
            <p:ph type="title"/>
          </p:nvPr>
        </p:nvSpPr>
        <p:spPr/>
        <p:txBody>
          <a:bodyPr>
            <a:normAutofit/>
          </a:bodyPr>
          <a:lstStyle/>
          <a:p>
            <a:r>
              <a:rPr lang="en-ID" b="1" dirty="0"/>
              <a:t>Dietary Deficiency of Niacin, the Vitamin Form of NAD and NADP, Causes Pellagra </a:t>
            </a:r>
            <a:endParaRPr lang="en-US" dirty="0"/>
          </a:p>
        </p:txBody>
      </p:sp>
      <p:sp>
        <p:nvSpPr>
          <p:cNvPr id="3" name="Content Placeholder 2">
            <a:extLst>
              <a:ext uri="{FF2B5EF4-FFF2-40B4-BE49-F238E27FC236}">
                <a16:creationId xmlns:a16="http://schemas.microsoft.com/office/drawing/2014/main" id="{A840CD0B-56C6-1046-A3C6-4BE39A562B7F}"/>
              </a:ext>
            </a:extLst>
          </p:cNvPr>
          <p:cNvSpPr>
            <a:spLocks noGrp="1"/>
          </p:cNvSpPr>
          <p:nvPr>
            <p:ph idx="1"/>
          </p:nvPr>
        </p:nvSpPr>
        <p:spPr/>
        <p:txBody>
          <a:bodyPr>
            <a:normAutofit/>
          </a:bodyPr>
          <a:lstStyle/>
          <a:p>
            <a:r>
              <a:rPr lang="en-ID" dirty="0"/>
              <a:t>The pyridine-like rings of NAD and NADP are derived from the vitamin </a:t>
            </a:r>
            <a:r>
              <a:rPr lang="en-ID" b="1" dirty="0"/>
              <a:t>niacin </a:t>
            </a:r>
            <a:r>
              <a:rPr lang="en-ID" dirty="0"/>
              <a:t>(nicotinic acid), which is synthesized from tryptophan. </a:t>
            </a:r>
          </a:p>
          <a:p>
            <a:r>
              <a:rPr lang="en-ID" dirty="0"/>
              <a:t>Niacin deficiency, which affects all the NAD(P)-dependent dehydrogenases, causes the serious human disease pellagra (Italian for “rough skin”) </a:t>
            </a:r>
          </a:p>
          <a:p>
            <a:r>
              <a:rPr lang="en-ID" dirty="0"/>
              <a:t>These diseases are characterized by the “three Ds”: dermatitis, </a:t>
            </a:r>
            <a:r>
              <a:rPr lang="en-ID" dirty="0" err="1"/>
              <a:t>diarrhea</a:t>
            </a:r>
            <a:r>
              <a:rPr lang="en-ID" dirty="0"/>
              <a:t>, and dementia, followed in many cases by death. </a:t>
            </a:r>
          </a:p>
          <a:p>
            <a:r>
              <a:rPr lang="en-ID" dirty="0"/>
              <a:t>Pellagra is still found among alcoholics, whose intestinal absorption of niacin is much reduced</a:t>
            </a:r>
          </a:p>
          <a:p>
            <a:endParaRPr lang="en-ID" dirty="0"/>
          </a:p>
          <a:p>
            <a:endParaRPr lang="en-US" dirty="0"/>
          </a:p>
        </p:txBody>
      </p:sp>
      <p:sp>
        <p:nvSpPr>
          <p:cNvPr id="4" name="Date Placeholder 3">
            <a:extLst>
              <a:ext uri="{FF2B5EF4-FFF2-40B4-BE49-F238E27FC236}">
                <a16:creationId xmlns:a16="http://schemas.microsoft.com/office/drawing/2014/main" id="{7ED94496-FABB-A842-A35C-08800F188875}"/>
              </a:ext>
            </a:extLst>
          </p:cNvPr>
          <p:cNvSpPr>
            <a:spLocks noGrp="1"/>
          </p:cNvSpPr>
          <p:nvPr>
            <p:ph type="dt" sz="half" idx="10"/>
          </p:nvPr>
        </p:nvSpPr>
        <p:spPr/>
        <p:txBody>
          <a:bodyPr/>
          <a:lstStyle/>
          <a:p>
            <a:fld id="{47211910-8C7E-FD48-8DE1-4A0B2E30629B}" type="datetime1">
              <a:rPr lang="en-ID" smtClean="0"/>
              <a:t>04/09/18</a:t>
            </a:fld>
            <a:endParaRPr lang="en-US"/>
          </a:p>
        </p:txBody>
      </p:sp>
      <p:sp>
        <p:nvSpPr>
          <p:cNvPr id="5" name="Footer Placeholder 4">
            <a:extLst>
              <a:ext uri="{FF2B5EF4-FFF2-40B4-BE49-F238E27FC236}">
                <a16:creationId xmlns:a16="http://schemas.microsoft.com/office/drawing/2014/main" id="{440DC583-0FD8-904D-9F98-98946851E8D5}"/>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678244AB-69F1-A14E-8654-A9A7792B671C}"/>
              </a:ext>
            </a:extLst>
          </p:cNvPr>
          <p:cNvSpPr>
            <a:spLocks noGrp="1"/>
          </p:cNvSpPr>
          <p:nvPr>
            <p:ph type="sldNum" sz="quarter" idx="12"/>
          </p:nvPr>
        </p:nvSpPr>
        <p:spPr/>
        <p:txBody>
          <a:bodyPr/>
          <a:lstStyle/>
          <a:p>
            <a:fld id="{61A554D9-D6F8-824F-9489-2A294337472D}" type="slidenum">
              <a:rPr lang="en-US" smtClean="0"/>
              <a:t>43</a:t>
            </a:fld>
            <a:endParaRPr lang="en-US"/>
          </a:p>
        </p:txBody>
      </p:sp>
    </p:spTree>
    <p:extLst>
      <p:ext uri="{BB962C8B-B14F-4D97-AF65-F5344CB8AC3E}">
        <p14:creationId xmlns:p14="http://schemas.microsoft.com/office/powerpoint/2010/main" val="2752584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118A-3CD0-9E48-949A-B968B802EF40}"/>
              </a:ext>
            </a:extLst>
          </p:cNvPr>
          <p:cNvSpPr>
            <a:spLocks noGrp="1"/>
          </p:cNvSpPr>
          <p:nvPr>
            <p:ph type="title"/>
          </p:nvPr>
        </p:nvSpPr>
        <p:spPr>
          <a:xfrm>
            <a:off x="838200" y="9528"/>
            <a:ext cx="10515600" cy="1325563"/>
          </a:xfrm>
        </p:spPr>
        <p:txBody>
          <a:bodyPr>
            <a:normAutofit/>
          </a:bodyPr>
          <a:lstStyle/>
          <a:p>
            <a:r>
              <a:rPr lang="en-ID" sz="3600" b="1" dirty="0"/>
              <a:t>Flavin Nucleotides Are Tightly Bound in Flavoproteins </a:t>
            </a:r>
            <a:endParaRPr lang="en-US" sz="3600" dirty="0"/>
          </a:p>
        </p:txBody>
      </p:sp>
      <p:sp>
        <p:nvSpPr>
          <p:cNvPr id="3" name="Content Placeholder 2">
            <a:extLst>
              <a:ext uri="{FF2B5EF4-FFF2-40B4-BE49-F238E27FC236}">
                <a16:creationId xmlns:a16="http://schemas.microsoft.com/office/drawing/2014/main" id="{AD3E4CAA-D527-6E48-83FC-1EEA1A6D8A10}"/>
              </a:ext>
            </a:extLst>
          </p:cNvPr>
          <p:cNvSpPr>
            <a:spLocks noGrp="1"/>
          </p:cNvSpPr>
          <p:nvPr>
            <p:ph idx="1"/>
          </p:nvPr>
        </p:nvSpPr>
        <p:spPr>
          <a:xfrm>
            <a:off x="838200" y="996426"/>
            <a:ext cx="10515600" cy="4033307"/>
          </a:xfrm>
        </p:spPr>
        <p:txBody>
          <a:bodyPr>
            <a:normAutofit fontScale="85000" lnSpcReduction="20000"/>
          </a:bodyPr>
          <a:lstStyle/>
          <a:p>
            <a:r>
              <a:rPr lang="en-ID" b="1" dirty="0"/>
              <a:t>Flavoproteins </a:t>
            </a:r>
            <a:r>
              <a:rPr lang="en-ID" dirty="0"/>
              <a:t>are enzymes that </a:t>
            </a:r>
            <a:r>
              <a:rPr lang="en-ID" dirty="0" err="1"/>
              <a:t>catalyze</a:t>
            </a:r>
            <a:r>
              <a:rPr lang="en-ID" dirty="0"/>
              <a:t> oxidation-reduction reactions using either flavin mononucleotide (FMN) or flavin adenine dinucleotide (FAD) as coenzyme.</a:t>
            </a:r>
          </a:p>
          <a:p>
            <a:r>
              <a:rPr lang="en-ID" dirty="0"/>
              <a:t>These coenzymes, the </a:t>
            </a:r>
            <a:r>
              <a:rPr lang="en-ID" b="1" dirty="0"/>
              <a:t>flavin nucleotides, </a:t>
            </a:r>
            <a:r>
              <a:rPr lang="en-ID" dirty="0"/>
              <a:t>are derived from the </a:t>
            </a:r>
            <a:r>
              <a:rPr lang="en-ID" b="1" dirty="0"/>
              <a:t>vitamin riboflavin</a:t>
            </a:r>
            <a:r>
              <a:rPr lang="en-ID" dirty="0"/>
              <a:t>. </a:t>
            </a:r>
          </a:p>
          <a:p>
            <a:r>
              <a:rPr lang="en-ID" dirty="0"/>
              <a:t>flavoproteins can participate in either one- or two-electron transfers. They can serve as intermediates between reactions in which two electrons are donated (as in dehydrogenations) and those in which only one electron is accepted (as in the reduction of a quinone to a hydroquinone).</a:t>
            </a:r>
          </a:p>
          <a:p>
            <a:r>
              <a:rPr lang="en-ID" dirty="0"/>
              <a:t>When a fully oxidized flavin nucleotide accepts only one electron (one hydrogen atom), the semiquinone form of the </a:t>
            </a:r>
            <a:r>
              <a:rPr lang="en-ID" dirty="0" err="1"/>
              <a:t>isoalloxazine</a:t>
            </a:r>
            <a:r>
              <a:rPr lang="en-ID" dirty="0"/>
              <a:t> ring is produced, abbreviated FADH• and FMNH•</a:t>
            </a:r>
          </a:p>
          <a:p>
            <a:r>
              <a:rPr lang="en-ID" dirty="0"/>
              <a:t>The fully reduced forms are abbreviated FADH2 and FMNH2.</a:t>
            </a:r>
          </a:p>
          <a:p>
            <a:endParaRPr lang="en-ID" dirty="0"/>
          </a:p>
          <a:p>
            <a:endParaRPr lang="en-ID" dirty="0"/>
          </a:p>
          <a:p>
            <a:endParaRPr lang="en-US" dirty="0"/>
          </a:p>
        </p:txBody>
      </p:sp>
      <p:pic>
        <p:nvPicPr>
          <p:cNvPr id="4" name="Picture 3">
            <a:extLst>
              <a:ext uri="{FF2B5EF4-FFF2-40B4-BE49-F238E27FC236}">
                <a16:creationId xmlns:a16="http://schemas.microsoft.com/office/drawing/2014/main" id="{145A980C-F9ED-CB40-815D-79347F9495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3724" y="4976081"/>
            <a:ext cx="5730007" cy="1557867"/>
          </a:xfrm>
          <a:prstGeom prst="rect">
            <a:avLst/>
          </a:prstGeom>
        </p:spPr>
      </p:pic>
      <p:sp>
        <p:nvSpPr>
          <p:cNvPr id="5" name="Date Placeholder 4">
            <a:extLst>
              <a:ext uri="{FF2B5EF4-FFF2-40B4-BE49-F238E27FC236}">
                <a16:creationId xmlns:a16="http://schemas.microsoft.com/office/drawing/2014/main" id="{56CAE3DB-08BE-A443-8526-2C88796C7D54}"/>
              </a:ext>
            </a:extLst>
          </p:cNvPr>
          <p:cNvSpPr>
            <a:spLocks noGrp="1"/>
          </p:cNvSpPr>
          <p:nvPr>
            <p:ph type="dt" sz="half" idx="10"/>
          </p:nvPr>
        </p:nvSpPr>
        <p:spPr/>
        <p:txBody>
          <a:bodyPr/>
          <a:lstStyle/>
          <a:p>
            <a:fld id="{4932FFBD-C009-3744-90D7-0628DA5752D5}" type="datetime1">
              <a:rPr lang="en-ID" smtClean="0"/>
              <a:t>04/09/18</a:t>
            </a:fld>
            <a:endParaRPr lang="en-US"/>
          </a:p>
        </p:txBody>
      </p:sp>
      <p:sp>
        <p:nvSpPr>
          <p:cNvPr id="6" name="Footer Placeholder 5">
            <a:extLst>
              <a:ext uri="{FF2B5EF4-FFF2-40B4-BE49-F238E27FC236}">
                <a16:creationId xmlns:a16="http://schemas.microsoft.com/office/drawing/2014/main" id="{562E5EBD-31EB-2E45-B49B-0E8EBAB73BFA}"/>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A1D449CC-290A-2147-8B7E-FF3D65AFACA3}"/>
              </a:ext>
            </a:extLst>
          </p:cNvPr>
          <p:cNvSpPr>
            <a:spLocks noGrp="1"/>
          </p:cNvSpPr>
          <p:nvPr>
            <p:ph type="sldNum" sz="quarter" idx="12"/>
          </p:nvPr>
        </p:nvSpPr>
        <p:spPr/>
        <p:txBody>
          <a:bodyPr/>
          <a:lstStyle/>
          <a:p>
            <a:fld id="{61A554D9-D6F8-824F-9489-2A294337472D}" type="slidenum">
              <a:rPr lang="en-US" smtClean="0"/>
              <a:t>44</a:t>
            </a:fld>
            <a:endParaRPr lang="en-US"/>
          </a:p>
        </p:txBody>
      </p:sp>
    </p:spTree>
    <p:extLst>
      <p:ext uri="{BB962C8B-B14F-4D97-AF65-F5344CB8AC3E}">
        <p14:creationId xmlns:p14="http://schemas.microsoft.com/office/powerpoint/2010/main" val="157782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DF53BE-228C-FD4F-A6A0-F9B68875707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395732"/>
            <a:ext cx="12162155" cy="5435600"/>
          </a:xfrm>
        </p:spPr>
      </p:pic>
      <p:sp>
        <p:nvSpPr>
          <p:cNvPr id="8" name="Date Placeholder 7">
            <a:extLst>
              <a:ext uri="{FF2B5EF4-FFF2-40B4-BE49-F238E27FC236}">
                <a16:creationId xmlns:a16="http://schemas.microsoft.com/office/drawing/2014/main" id="{6E3F6A4E-300B-A64D-BFEF-F0C793EA15CF}"/>
              </a:ext>
            </a:extLst>
          </p:cNvPr>
          <p:cNvSpPr>
            <a:spLocks noGrp="1"/>
          </p:cNvSpPr>
          <p:nvPr>
            <p:ph type="dt" sz="half" idx="10"/>
          </p:nvPr>
        </p:nvSpPr>
        <p:spPr/>
        <p:txBody>
          <a:bodyPr/>
          <a:lstStyle/>
          <a:p>
            <a:fld id="{6A6DEB80-1A2A-A541-BCA6-944F447DD707}" type="datetime1">
              <a:rPr lang="en-ID" smtClean="0"/>
              <a:t>04/09/18</a:t>
            </a:fld>
            <a:endParaRPr lang="en-US"/>
          </a:p>
        </p:txBody>
      </p:sp>
      <p:sp>
        <p:nvSpPr>
          <p:cNvPr id="9" name="Footer Placeholder 8">
            <a:extLst>
              <a:ext uri="{FF2B5EF4-FFF2-40B4-BE49-F238E27FC236}">
                <a16:creationId xmlns:a16="http://schemas.microsoft.com/office/drawing/2014/main" id="{1ACCD330-6F58-8A43-88CF-7B4388D0AEE0}"/>
              </a:ext>
            </a:extLst>
          </p:cNvPr>
          <p:cNvSpPr>
            <a:spLocks noGrp="1"/>
          </p:cNvSpPr>
          <p:nvPr>
            <p:ph type="ftr" sz="quarter" idx="11"/>
          </p:nvPr>
        </p:nvSpPr>
        <p:spPr/>
        <p:txBody>
          <a:bodyPr/>
          <a:lstStyle/>
          <a:p>
            <a:r>
              <a:rPr lang="en-US"/>
              <a:t>Lucia D. Witasari_dhiantika.staff.ugm.ac.id</a:t>
            </a:r>
          </a:p>
        </p:txBody>
      </p:sp>
      <p:sp>
        <p:nvSpPr>
          <p:cNvPr id="10" name="Slide Number Placeholder 9">
            <a:extLst>
              <a:ext uri="{FF2B5EF4-FFF2-40B4-BE49-F238E27FC236}">
                <a16:creationId xmlns:a16="http://schemas.microsoft.com/office/drawing/2014/main" id="{C3CD2C06-CABC-564C-8F61-B294AB8DCBE8}"/>
              </a:ext>
            </a:extLst>
          </p:cNvPr>
          <p:cNvSpPr>
            <a:spLocks noGrp="1"/>
          </p:cNvSpPr>
          <p:nvPr>
            <p:ph type="sldNum" sz="quarter" idx="12"/>
          </p:nvPr>
        </p:nvSpPr>
        <p:spPr/>
        <p:txBody>
          <a:bodyPr/>
          <a:lstStyle/>
          <a:p>
            <a:fld id="{61A554D9-D6F8-824F-9489-2A294337472D}" type="slidenum">
              <a:rPr lang="en-US" smtClean="0"/>
              <a:t>45</a:t>
            </a:fld>
            <a:endParaRPr lang="en-US"/>
          </a:p>
        </p:txBody>
      </p:sp>
    </p:spTree>
    <p:extLst>
      <p:ext uri="{BB962C8B-B14F-4D97-AF65-F5344CB8AC3E}">
        <p14:creationId xmlns:p14="http://schemas.microsoft.com/office/powerpoint/2010/main" val="2036705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49071E-A0B4-2B41-A5A8-122F396BAD4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8551" y="-5988"/>
            <a:ext cx="11522117" cy="6713676"/>
          </a:xfrm>
        </p:spPr>
      </p:pic>
      <p:sp>
        <p:nvSpPr>
          <p:cNvPr id="2" name="Date Placeholder 1">
            <a:extLst>
              <a:ext uri="{FF2B5EF4-FFF2-40B4-BE49-F238E27FC236}">
                <a16:creationId xmlns:a16="http://schemas.microsoft.com/office/drawing/2014/main" id="{3E3D8B59-EE01-304D-9138-3F84EBBB2796}"/>
              </a:ext>
            </a:extLst>
          </p:cNvPr>
          <p:cNvSpPr>
            <a:spLocks noGrp="1"/>
          </p:cNvSpPr>
          <p:nvPr>
            <p:ph type="dt" sz="half" idx="10"/>
          </p:nvPr>
        </p:nvSpPr>
        <p:spPr/>
        <p:txBody>
          <a:bodyPr/>
          <a:lstStyle/>
          <a:p>
            <a:fld id="{019D6828-6A38-6946-9E4F-020158DDEFE5}" type="datetime1">
              <a:rPr lang="en-ID" smtClean="0"/>
              <a:t>04/09/18</a:t>
            </a:fld>
            <a:endParaRPr lang="en-US"/>
          </a:p>
        </p:txBody>
      </p:sp>
      <p:sp>
        <p:nvSpPr>
          <p:cNvPr id="3" name="Footer Placeholder 2">
            <a:extLst>
              <a:ext uri="{FF2B5EF4-FFF2-40B4-BE49-F238E27FC236}">
                <a16:creationId xmlns:a16="http://schemas.microsoft.com/office/drawing/2014/main" id="{DD495236-BA28-7543-812E-66BD898E46A8}"/>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2116E6D8-2FBC-1848-9950-6B628A2BCF1D}"/>
              </a:ext>
            </a:extLst>
          </p:cNvPr>
          <p:cNvSpPr>
            <a:spLocks noGrp="1"/>
          </p:cNvSpPr>
          <p:nvPr>
            <p:ph type="sldNum" sz="quarter" idx="12"/>
          </p:nvPr>
        </p:nvSpPr>
        <p:spPr/>
        <p:txBody>
          <a:bodyPr/>
          <a:lstStyle/>
          <a:p>
            <a:fld id="{61A554D9-D6F8-824F-9489-2A294337472D}" type="slidenum">
              <a:rPr lang="en-US" smtClean="0"/>
              <a:t>46</a:t>
            </a:fld>
            <a:endParaRPr lang="en-US"/>
          </a:p>
        </p:txBody>
      </p:sp>
    </p:spTree>
    <p:extLst>
      <p:ext uri="{BB962C8B-B14F-4D97-AF65-F5344CB8AC3E}">
        <p14:creationId xmlns:p14="http://schemas.microsoft.com/office/powerpoint/2010/main" val="2351374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E24794-6D59-6342-BC55-959597C34223}"/>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489741" y="144203"/>
            <a:ext cx="8368749" cy="6713797"/>
          </a:xfrm>
        </p:spPr>
      </p:pic>
      <p:sp>
        <p:nvSpPr>
          <p:cNvPr id="6" name="Rectangle 5">
            <a:extLst>
              <a:ext uri="{FF2B5EF4-FFF2-40B4-BE49-F238E27FC236}">
                <a16:creationId xmlns:a16="http://schemas.microsoft.com/office/drawing/2014/main" id="{AF8463AC-41AF-A246-BB50-E823E570BFFE}"/>
              </a:ext>
            </a:extLst>
          </p:cNvPr>
          <p:cNvSpPr/>
          <p:nvPr/>
        </p:nvSpPr>
        <p:spPr>
          <a:xfrm>
            <a:off x="11301898" y="1635908"/>
            <a:ext cx="556592" cy="46316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B9BC0CD-2173-E24A-AC19-82FA368B2A64}"/>
              </a:ext>
            </a:extLst>
          </p:cNvPr>
          <p:cNvSpPr/>
          <p:nvPr/>
        </p:nvSpPr>
        <p:spPr>
          <a:xfrm>
            <a:off x="270933" y="2242235"/>
            <a:ext cx="3420534" cy="1384995"/>
          </a:xfrm>
          <a:prstGeom prst="rect">
            <a:avLst/>
          </a:prstGeom>
        </p:spPr>
        <p:txBody>
          <a:bodyPr wrap="square">
            <a:spAutoFit/>
          </a:bodyPr>
          <a:lstStyle/>
          <a:p>
            <a:r>
              <a:rPr lang="en-ID" sz="2800" b="1" dirty="0"/>
              <a:t>Flavin nucleotides in some enzymes is bound covalently</a:t>
            </a:r>
          </a:p>
        </p:txBody>
      </p:sp>
      <p:sp>
        <p:nvSpPr>
          <p:cNvPr id="3" name="Date Placeholder 2">
            <a:extLst>
              <a:ext uri="{FF2B5EF4-FFF2-40B4-BE49-F238E27FC236}">
                <a16:creationId xmlns:a16="http://schemas.microsoft.com/office/drawing/2014/main" id="{F80048F0-CEFB-254A-9833-20D10CC0ADA3}"/>
              </a:ext>
            </a:extLst>
          </p:cNvPr>
          <p:cNvSpPr>
            <a:spLocks noGrp="1"/>
          </p:cNvSpPr>
          <p:nvPr>
            <p:ph type="dt" sz="half" idx="10"/>
          </p:nvPr>
        </p:nvSpPr>
        <p:spPr/>
        <p:txBody>
          <a:bodyPr/>
          <a:lstStyle/>
          <a:p>
            <a:fld id="{1AEF3239-356C-6347-A52F-89AB1B9AC526}" type="datetime1">
              <a:rPr lang="en-ID" smtClean="0"/>
              <a:t>04/09/18</a:t>
            </a:fld>
            <a:endParaRPr lang="en-US"/>
          </a:p>
        </p:txBody>
      </p:sp>
      <p:sp>
        <p:nvSpPr>
          <p:cNvPr id="4" name="Footer Placeholder 3">
            <a:extLst>
              <a:ext uri="{FF2B5EF4-FFF2-40B4-BE49-F238E27FC236}">
                <a16:creationId xmlns:a16="http://schemas.microsoft.com/office/drawing/2014/main" id="{C2C7149C-543D-8447-988E-77BA72822FC3}"/>
              </a:ext>
            </a:extLst>
          </p:cNvPr>
          <p:cNvSpPr>
            <a:spLocks noGrp="1"/>
          </p:cNvSpPr>
          <p:nvPr>
            <p:ph type="ftr" sz="quarter" idx="11"/>
          </p:nvPr>
        </p:nvSpPr>
        <p:spPr/>
        <p:txBody>
          <a:bodyPr/>
          <a:lstStyle/>
          <a:p>
            <a:r>
              <a:rPr lang="en-US"/>
              <a:t>Lucia D. Witasari_dhiantika.staff.ugm.ac.id</a:t>
            </a:r>
          </a:p>
        </p:txBody>
      </p:sp>
      <p:sp>
        <p:nvSpPr>
          <p:cNvPr id="7" name="Slide Number Placeholder 6">
            <a:extLst>
              <a:ext uri="{FF2B5EF4-FFF2-40B4-BE49-F238E27FC236}">
                <a16:creationId xmlns:a16="http://schemas.microsoft.com/office/drawing/2014/main" id="{D85B017A-2A5E-2041-8596-C47E9E7C0115}"/>
              </a:ext>
            </a:extLst>
          </p:cNvPr>
          <p:cNvSpPr>
            <a:spLocks noGrp="1"/>
          </p:cNvSpPr>
          <p:nvPr>
            <p:ph type="sldNum" sz="quarter" idx="12"/>
          </p:nvPr>
        </p:nvSpPr>
        <p:spPr/>
        <p:txBody>
          <a:bodyPr/>
          <a:lstStyle/>
          <a:p>
            <a:fld id="{61A554D9-D6F8-824F-9489-2A294337472D}" type="slidenum">
              <a:rPr lang="en-US" smtClean="0"/>
              <a:t>47</a:t>
            </a:fld>
            <a:endParaRPr lang="en-US"/>
          </a:p>
        </p:txBody>
      </p:sp>
    </p:spTree>
    <p:extLst>
      <p:ext uri="{BB962C8B-B14F-4D97-AF65-F5344CB8AC3E}">
        <p14:creationId xmlns:p14="http://schemas.microsoft.com/office/powerpoint/2010/main" val="248795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ACA0-7DC9-EB4C-8FAD-D9C918D25058}"/>
              </a:ext>
            </a:extLst>
          </p:cNvPr>
          <p:cNvSpPr>
            <a:spLocks noGrp="1"/>
          </p:cNvSpPr>
          <p:nvPr>
            <p:ph type="title"/>
          </p:nvPr>
        </p:nvSpPr>
        <p:spPr/>
        <p:txBody>
          <a:bodyPr/>
          <a:lstStyle/>
          <a:p>
            <a:r>
              <a:rPr lang="en-US" b="1" dirty="0"/>
              <a:t>IONs</a:t>
            </a:r>
          </a:p>
        </p:txBody>
      </p:sp>
      <p:pic>
        <p:nvPicPr>
          <p:cNvPr id="4" name="Content Placeholder 4">
            <a:extLst>
              <a:ext uri="{FF2B5EF4-FFF2-40B4-BE49-F238E27FC236}">
                <a16:creationId xmlns:a16="http://schemas.microsoft.com/office/drawing/2014/main" id="{85FF3621-1A20-274A-8F03-A915F9AD513B}"/>
              </a:ext>
            </a:extLst>
          </p:cNvPr>
          <p:cNvPicPr>
            <a:picLocks noChangeAspect="1"/>
          </p:cNvPicPr>
          <p:nvPr/>
        </p:nvPicPr>
        <p:blipFill>
          <a:blip r:embed="rId2"/>
          <a:stretch>
            <a:fillRect/>
          </a:stretch>
        </p:blipFill>
        <p:spPr>
          <a:xfrm>
            <a:off x="3245570" y="121932"/>
            <a:ext cx="8108230" cy="6736068"/>
          </a:xfrm>
          <a:prstGeom prst="rect">
            <a:avLst/>
          </a:prstGeom>
        </p:spPr>
      </p:pic>
      <p:sp>
        <p:nvSpPr>
          <p:cNvPr id="7" name="Date Placeholder 6">
            <a:extLst>
              <a:ext uri="{FF2B5EF4-FFF2-40B4-BE49-F238E27FC236}">
                <a16:creationId xmlns:a16="http://schemas.microsoft.com/office/drawing/2014/main" id="{B9A05CA7-CD6B-7F47-8C3C-00C69763F606}"/>
              </a:ext>
            </a:extLst>
          </p:cNvPr>
          <p:cNvSpPr>
            <a:spLocks noGrp="1"/>
          </p:cNvSpPr>
          <p:nvPr>
            <p:ph type="dt" sz="half" idx="10"/>
          </p:nvPr>
        </p:nvSpPr>
        <p:spPr/>
        <p:txBody>
          <a:bodyPr/>
          <a:lstStyle/>
          <a:p>
            <a:fld id="{DA945CF9-B767-7C4B-AC52-AA05F12A55CC}" type="datetime1">
              <a:rPr lang="en-ID" smtClean="0"/>
              <a:t>04/09/18</a:t>
            </a:fld>
            <a:endParaRPr lang="en-US"/>
          </a:p>
        </p:txBody>
      </p:sp>
      <p:sp>
        <p:nvSpPr>
          <p:cNvPr id="8" name="Footer Placeholder 7">
            <a:extLst>
              <a:ext uri="{FF2B5EF4-FFF2-40B4-BE49-F238E27FC236}">
                <a16:creationId xmlns:a16="http://schemas.microsoft.com/office/drawing/2014/main" id="{EDAFC023-0964-2C48-87A6-AB86C02AADC9}"/>
              </a:ext>
            </a:extLst>
          </p:cNvPr>
          <p:cNvSpPr>
            <a:spLocks noGrp="1"/>
          </p:cNvSpPr>
          <p:nvPr>
            <p:ph type="ftr" sz="quarter" idx="11"/>
          </p:nvPr>
        </p:nvSpPr>
        <p:spPr/>
        <p:txBody>
          <a:bodyPr/>
          <a:lstStyle/>
          <a:p>
            <a:r>
              <a:rPr lang="en-US"/>
              <a:t>Lucia D. Witasari_dhiantika.staff.ugm.ac.id</a:t>
            </a:r>
          </a:p>
        </p:txBody>
      </p:sp>
      <p:sp>
        <p:nvSpPr>
          <p:cNvPr id="9" name="Slide Number Placeholder 8">
            <a:extLst>
              <a:ext uri="{FF2B5EF4-FFF2-40B4-BE49-F238E27FC236}">
                <a16:creationId xmlns:a16="http://schemas.microsoft.com/office/drawing/2014/main" id="{2594E60E-424F-4B4F-88F8-9FB4E3CA856A}"/>
              </a:ext>
            </a:extLst>
          </p:cNvPr>
          <p:cNvSpPr>
            <a:spLocks noGrp="1"/>
          </p:cNvSpPr>
          <p:nvPr>
            <p:ph type="sldNum" sz="quarter" idx="12"/>
          </p:nvPr>
        </p:nvSpPr>
        <p:spPr/>
        <p:txBody>
          <a:bodyPr/>
          <a:lstStyle/>
          <a:p>
            <a:fld id="{61A554D9-D6F8-824F-9489-2A294337472D}" type="slidenum">
              <a:rPr lang="en-US" smtClean="0"/>
              <a:t>48</a:t>
            </a:fld>
            <a:endParaRPr lang="en-US"/>
          </a:p>
        </p:txBody>
      </p:sp>
    </p:spTree>
    <p:extLst>
      <p:ext uri="{BB962C8B-B14F-4D97-AF65-F5344CB8AC3E}">
        <p14:creationId xmlns:p14="http://schemas.microsoft.com/office/powerpoint/2010/main" val="417344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7CFA-8CEF-9143-A258-A245D910258D}"/>
              </a:ext>
            </a:extLst>
          </p:cNvPr>
          <p:cNvSpPr>
            <a:spLocks noGrp="1"/>
          </p:cNvSpPr>
          <p:nvPr>
            <p:ph type="title"/>
          </p:nvPr>
        </p:nvSpPr>
        <p:spPr/>
        <p:txBody>
          <a:bodyPr>
            <a:normAutofit fontScale="90000"/>
          </a:bodyPr>
          <a:lstStyle/>
          <a:p>
            <a:r>
              <a:rPr lang="en-ID" b="1" dirty="0"/>
              <a:t>Calcium Is a Second Messenger in Many Signal Transductions </a:t>
            </a:r>
            <a:br>
              <a:rPr lang="en-ID" dirty="0"/>
            </a:br>
            <a:endParaRPr lang="en-US" dirty="0"/>
          </a:p>
        </p:txBody>
      </p:sp>
      <p:sp>
        <p:nvSpPr>
          <p:cNvPr id="3" name="Content Placeholder 2">
            <a:extLst>
              <a:ext uri="{FF2B5EF4-FFF2-40B4-BE49-F238E27FC236}">
                <a16:creationId xmlns:a16="http://schemas.microsoft.com/office/drawing/2014/main" id="{ACB29FD3-395C-2944-8148-771A485C5F04}"/>
              </a:ext>
            </a:extLst>
          </p:cNvPr>
          <p:cNvSpPr>
            <a:spLocks noGrp="1"/>
          </p:cNvSpPr>
          <p:nvPr>
            <p:ph idx="1"/>
          </p:nvPr>
        </p:nvSpPr>
        <p:spPr/>
        <p:txBody>
          <a:bodyPr>
            <a:normAutofit lnSpcReduction="10000"/>
          </a:bodyPr>
          <a:lstStyle/>
          <a:p>
            <a:r>
              <a:rPr lang="en-ID" dirty="0"/>
              <a:t>In many cells that respond to extracellular signals, Ca</a:t>
            </a:r>
            <a:r>
              <a:rPr lang="en-ID" baseline="30000" dirty="0"/>
              <a:t>2+ </a:t>
            </a:r>
            <a:r>
              <a:rPr lang="en-ID" dirty="0"/>
              <a:t>serves as a second messenger that triggers intracellular responses, such as exocytosis in neurons and endocrine cells, contraction in muscle, and cytoskeletal rearrangement during amoeboid movement. </a:t>
            </a:r>
          </a:p>
          <a:p>
            <a:r>
              <a:rPr lang="en-ID" dirty="0"/>
              <a:t>Normally, cytosolic [Ca</a:t>
            </a:r>
            <a:r>
              <a:rPr lang="en-ID" baseline="30000" dirty="0"/>
              <a:t>2+</a:t>
            </a:r>
            <a:r>
              <a:rPr lang="en-ID" dirty="0"/>
              <a:t>]</a:t>
            </a:r>
            <a:r>
              <a:rPr lang="en-ID" baseline="30000" dirty="0"/>
              <a:t> </a:t>
            </a:r>
            <a:r>
              <a:rPr lang="en-ID" dirty="0"/>
              <a:t>is kept very low (&lt; 10</a:t>
            </a:r>
            <a:r>
              <a:rPr lang="en-ID" baseline="30000" dirty="0"/>
              <a:t>-7</a:t>
            </a:r>
            <a:r>
              <a:rPr lang="en-ID" dirty="0"/>
              <a:t> M) by the action of Ca</a:t>
            </a:r>
            <a:r>
              <a:rPr lang="en-ID" baseline="30000" dirty="0"/>
              <a:t>2+  </a:t>
            </a:r>
            <a:r>
              <a:rPr lang="en-ID" dirty="0"/>
              <a:t>pumps in the ER, mitochondria, and plasma membrane.</a:t>
            </a:r>
          </a:p>
          <a:p>
            <a:r>
              <a:rPr lang="en-ID" dirty="0"/>
              <a:t> Hormonal, neural, or other stimuli cause either an influx of Ca</a:t>
            </a:r>
            <a:r>
              <a:rPr lang="en-ID" baseline="30000" dirty="0"/>
              <a:t>2+  </a:t>
            </a:r>
            <a:r>
              <a:rPr lang="en-ID" dirty="0"/>
              <a:t>into the cell through specific Ca</a:t>
            </a:r>
            <a:r>
              <a:rPr lang="en-ID" baseline="30000" dirty="0"/>
              <a:t>2+  </a:t>
            </a:r>
            <a:r>
              <a:rPr lang="en-ID" dirty="0"/>
              <a:t>channels in the plasma membrane or the release of sequestered Ca</a:t>
            </a:r>
            <a:r>
              <a:rPr lang="en-ID" baseline="30000" dirty="0"/>
              <a:t>2+  </a:t>
            </a:r>
            <a:r>
              <a:rPr lang="en-ID" dirty="0"/>
              <a:t>from the ER or mitochondria, in either case raising the cytosolic [Ca</a:t>
            </a:r>
            <a:r>
              <a:rPr lang="en-ID" baseline="30000" dirty="0"/>
              <a:t>2+ </a:t>
            </a:r>
            <a:r>
              <a:rPr lang="en-ID" dirty="0"/>
              <a:t>] and triggering a cellular response. </a:t>
            </a:r>
          </a:p>
          <a:p>
            <a:endParaRPr lang="en-ID" dirty="0"/>
          </a:p>
        </p:txBody>
      </p:sp>
      <p:sp>
        <p:nvSpPr>
          <p:cNvPr id="4" name="Date Placeholder 3">
            <a:extLst>
              <a:ext uri="{FF2B5EF4-FFF2-40B4-BE49-F238E27FC236}">
                <a16:creationId xmlns:a16="http://schemas.microsoft.com/office/drawing/2014/main" id="{69D51D01-CC75-7349-B7EF-39AE135CB81F}"/>
              </a:ext>
            </a:extLst>
          </p:cNvPr>
          <p:cNvSpPr>
            <a:spLocks noGrp="1"/>
          </p:cNvSpPr>
          <p:nvPr>
            <p:ph type="dt" sz="half" idx="10"/>
          </p:nvPr>
        </p:nvSpPr>
        <p:spPr/>
        <p:txBody>
          <a:bodyPr/>
          <a:lstStyle/>
          <a:p>
            <a:fld id="{C9914ECD-0B83-E946-82ED-5450CA7E9449}" type="datetime1">
              <a:rPr lang="en-ID" smtClean="0"/>
              <a:t>04/09/18</a:t>
            </a:fld>
            <a:endParaRPr lang="en-US"/>
          </a:p>
        </p:txBody>
      </p:sp>
      <p:sp>
        <p:nvSpPr>
          <p:cNvPr id="5" name="Footer Placeholder 4">
            <a:extLst>
              <a:ext uri="{FF2B5EF4-FFF2-40B4-BE49-F238E27FC236}">
                <a16:creationId xmlns:a16="http://schemas.microsoft.com/office/drawing/2014/main" id="{7E8E4DD3-0F84-EB46-990F-537C4CC45BC7}"/>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8165476A-8A5B-C242-94F6-62EA8CD1CE8E}"/>
              </a:ext>
            </a:extLst>
          </p:cNvPr>
          <p:cNvSpPr>
            <a:spLocks noGrp="1"/>
          </p:cNvSpPr>
          <p:nvPr>
            <p:ph type="sldNum" sz="quarter" idx="12"/>
          </p:nvPr>
        </p:nvSpPr>
        <p:spPr/>
        <p:txBody>
          <a:bodyPr/>
          <a:lstStyle/>
          <a:p>
            <a:fld id="{61A554D9-D6F8-824F-9489-2A294337472D}" type="slidenum">
              <a:rPr lang="en-US" smtClean="0"/>
              <a:t>49</a:t>
            </a:fld>
            <a:endParaRPr lang="en-US"/>
          </a:p>
        </p:txBody>
      </p:sp>
    </p:spTree>
    <p:extLst>
      <p:ext uri="{BB962C8B-B14F-4D97-AF65-F5344CB8AC3E}">
        <p14:creationId xmlns:p14="http://schemas.microsoft.com/office/powerpoint/2010/main" val="115338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ECC-0F30-614F-AAB3-551E46680C7E}"/>
              </a:ext>
            </a:extLst>
          </p:cNvPr>
          <p:cNvSpPr>
            <a:spLocks noGrp="1"/>
          </p:cNvSpPr>
          <p:nvPr>
            <p:ph type="title"/>
          </p:nvPr>
        </p:nvSpPr>
        <p:spPr>
          <a:xfrm>
            <a:off x="482596" y="3752"/>
            <a:ext cx="10922002" cy="1325563"/>
          </a:xfrm>
        </p:spPr>
        <p:txBody>
          <a:bodyPr>
            <a:normAutofit/>
          </a:bodyPr>
          <a:lstStyle/>
          <a:p>
            <a:r>
              <a:rPr lang="en-ID" sz="3600" b="1" dirty="0"/>
              <a:t>Water is the most abundant Substance in Cells </a:t>
            </a:r>
            <a:endParaRPr lang="en-US" sz="3600" b="1" dirty="0"/>
          </a:p>
        </p:txBody>
      </p:sp>
      <p:pic>
        <p:nvPicPr>
          <p:cNvPr id="6" name="Picture 5">
            <a:extLst>
              <a:ext uri="{FF2B5EF4-FFF2-40B4-BE49-F238E27FC236}">
                <a16:creationId xmlns:a16="http://schemas.microsoft.com/office/drawing/2014/main" id="{B45376D6-BE01-6E4C-9228-1AD56019CB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196" y="976541"/>
            <a:ext cx="8686801" cy="5562371"/>
          </a:xfrm>
          <a:prstGeom prst="rect">
            <a:avLst/>
          </a:prstGeom>
        </p:spPr>
      </p:pic>
      <p:sp>
        <p:nvSpPr>
          <p:cNvPr id="3" name="Date Placeholder 2">
            <a:extLst>
              <a:ext uri="{FF2B5EF4-FFF2-40B4-BE49-F238E27FC236}">
                <a16:creationId xmlns:a16="http://schemas.microsoft.com/office/drawing/2014/main" id="{5430B872-0477-AA41-82EC-7780B5425892}"/>
              </a:ext>
            </a:extLst>
          </p:cNvPr>
          <p:cNvSpPr>
            <a:spLocks noGrp="1"/>
          </p:cNvSpPr>
          <p:nvPr>
            <p:ph type="dt" sz="half" idx="10"/>
          </p:nvPr>
        </p:nvSpPr>
        <p:spPr/>
        <p:txBody>
          <a:bodyPr/>
          <a:lstStyle/>
          <a:p>
            <a:fld id="{C9B5190D-5FE9-9E44-833A-A957E0CF3CE8}" type="datetime1">
              <a:rPr lang="en-ID" smtClean="0"/>
              <a:t>04/09/18</a:t>
            </a:fld>
            <a:endParaRPr lang="en-US"/>
          </a:p>
        </p:txBody>
      </p:sp>
      <p:sp>
        <p:nvSpPr>
          <p:cNvPr id="4" name="Footer Placeholder 3">
            <a:extLst>
              <a:ext uri="{FF2B5EF4-FFF2-40B4-BE49-F238E27FC236}">
                <a16:creationId xmlns:a16="http://schemas.microsoft.com/office/drawing/2014/main" id="{D76EA274-A275-4B44-9BA8-9E69B95E8F9A}"/>
              </a:ext>
            </a:extLst>
          </p:cNvPr>
          <p:cNvSpPr>
            <a:spLocks noGrp="1"/>
          </p:cNvSpPr>
          <p:nvPr>
            <p:ph type="ftr" sz="quarter" idx="11"/>
          </p:nvPr>
        </p:nvSpPr>
        <p:spPr/>
        <p:txBody>
          <a:bodyPr/>
          <a:lstStyle/>
          <a:p>
            <a:r>
              <a:rPr lang="en-US"/>
              <a:t>Lucia D. Witasari_dhiantika.staff.ugm.ac.id</a:t>
            </a:r>
          </a:p>
        </p:txBody>
      </p:sp>
      <p:sp>
        <p:nvSpPr>
          <p:cNvPr id="5" name="Slide Number Placeholder 4">
            <a:extLst>
              <a:ext uri="{FF2B5EF4-FFF2-40B4-BE49-F238E27FC236}">
                <a16:creationId xmlns:a16="http://schemas.microsoft.com/office/drawing/2014/main" id="{4996E946-A12F-1A43-A460-AFA4BB152701}"/>
              </a:ext>
            </a:extLst>
          </p:cNvPr>
          <p:cNvSpPr>
            <a:spLocks noGrp="1"/>
          </p:cNvSpPr>
          <p:nvPr>
            <p:ph type="sldNum" sz="quarter" idx="12"/>
          </p:nvPr>
        </p:nvSpPr>
        <p:spPr/>
        <p:txBody>
          <a:bodyPr/>
          <a:lstStyle/>
          <a:p>
            <a:fld id="{61A554D9-D6F8-824F-9489-2A294337472D}" type="slidenum">
              <a:rPr lang="en-US" smtClean="0"/>
              <a:t>5</a:t>
            </a:fld>
            <a:endParaRPr lang="en-US"/>
          </a:p>
        </p:txBody>
      </p:sp>
    </p:spTree>
    <p:extLst>
      <p:ext uri="{BB962C8B-B14F-4D97-AF65-F5344CB8AC3E}">
        <p14:creationId xmlns:p14="http://schemas.microsoft.com/office/powerpoint/2010/main" val="1649277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EE90-2E39-0840-B7E6-13D6FFDC4385}"/>
              </a:ext>
            </a:extLst>
          </p:cNvPr>
          <p:cNvSpPr>
            <a:spLocks noGrp="1"/>
          </p:cNvSpPr>
          <p:nvPr>
            <p:ph type="title"/>
          </p:nvPr>
        </p:nvSpPr>
        <p:spPr/>
        <p:txBody>
          <a:bodyPr>
            <a:normAutofit/>
          </a:bodyPr>
          <a:lstStyle/>
          <a:p>
            <a:r>
              <a:rPr lang="en-US" sz="4000" b="1" dirty="0"/>
              <a:t>Calmodulin</a:t>
            </a:r>
          </a:p>
        </p:txBody>
      </p:sp>
      <p:sp>
        <p:nvSpPr>
          <p:cNvPr id="3" name="Content Placeholder 2">
            <a:extLst>
              <a:ext uri="{FF2B5EF4-FFF2-40B4-BE49-F238E27FC236}">
                <a16:creationId xmlns:a16="http://schemas.microsoft.com/office/drawing/2014/main" id="{9382EC27-8273-4C47-B405-B90DA7431115}"/>
              </a:ext>
            </a:extLst>
          </p:cNvPr>
          <p:cNvSpPr>
            <a:spLocks noGrp="1"/>
          </p:cNvSpPr>
          <p:nvPr>
            <p:ph idx="1"/>
          </p:nvPr>
        </p:nvSpPr>
        <p:spPr>
          <a:xfrm>
            <a:off x="838200" y="1362162"/>
            <a:ext cx="10515600" cy="2483328"/>
          </a:xfrm>
        </p:spPr>
        <p:txBody>
          <a:bodyPr/>
          <a:lstStyle/>
          <a:p>
            <a:r>
              <a:rPr lang="en-ID" dirty="0"/>
              <a:t>Changes in intracellular [Ca</a:t>
            </a:r>
            <a:r>
              <a:rPr lang="en-ID" baseline="30000" dirty="0"/>
              <a:t>2+ </a:t>
            </a:r>
            <a:r>
              <a:rPr lang="en-ID" dirty="0"/>
              <a:t>] are detected by Ca</a:t>
            </a:r>
            <a:r>
              <a:rPr lang="en-ID" baseline="30000" dirty="0"/>
              <a:t>2+ </a:t>
            </a:r>
            <a:r>
              <a:rPr lang="en-ID" dirty="0"/>
              <a:t>-binding proteins that regulate a variety of Ca</a:t>
            </a:r>
            <a:r>
              <a:rPr lang="en-ID" baseline="30000" dirty="0"/>
              <a:t>2+ </a:t>
            </a:r>
            <a:r>
              <a:rPr lang="en-ID" dirty="0"/>
              <a:t>- dependent enzymes. </a:t>
            </a:r>
            <a:r>
              <a:rPr lang="en-ID" b="1" dirty="0"/>
              <a:t>Calmodulin (</a:t>
            </a:r>
            <a:r>
              <a:rPr lang="en-ID" b="1" dirty="0" err="1"/>
              <a:t>CaM</a:t>
            </a:r>
            <a:r>
              <a:rPr lang="en-ID" b="1" dirty="0"/>
              <a:t>) </a:t>
            </a:r>
            <a:r>
              <a:rPr lang="en-ID" dirty="0"/>
              <a:t>(</a:t>
            </a:r>
            <a:r>
              <a:rPr lang="en-ID" i="1" dirty="0"/>
              <a:t>M</a:t>
            </a:r>
            <a:r>
              <a:rPr lang="en-ID" dirty="0"/>
              <a:t>r 17,000) is an acidic protein with four high-affinity Ca</a:t>
            </a:r>
            <a:r>
              <a:rPr lang="en-ID" baseline="30000" dirty="0"/>
              <a:t>2+ </a:t>
            </a:r>
            <a:r>
              <a:rPr lang="en-ID" dirty="0"/>
              <a:t>-binding sites. When intracellular [Ca</a:t>
            </a:r>
            <a:r>
              <a:rPr lang="en-ID" baseline="30000" dirty="0"/>
              <a:t>2+ </a:t>
            </a:r>
            <a:r>
              <a:rPr lang="en-ID" dirty="0"/>
              <a:t>] rises to about 10</a:t>
            </a:r>
            <a:r>
              <a:rPr lang="en-ID" baseline="30000" dirty="0"/>
              <a:t>-6 </a:t>
            </a:r>
            <a:r>
              <a:rPr lang="en-ID" dirty="0"/>
              <a:t>M (1 𝛍M), the binding of Ca</a:t>
            </a:r>
            <a:r>
              <a:rPr lang="en-ID" baseline="30000" dirty="0"/>
              <a:t>2+ </a:t>
            </a:r>
            <a:r>
              <a:rPr lang="en-ID" dirty="0"/>
              <a:t>to calmodulin drives a conformational change in the protein.</a:t>
            </a:r>
          </a:p>
          <a:p>
            <a:endParaRPr lang="en-US" dirty="0"/>
          </a:p>
        </p:txBody>
      </p:sp>
      <p:pic>
        <p:nvPicPr>
          <p:cNvPr id="5" name="Picture 4">
            <a:extLst>
              <a:ext uri="{FF2B5EF4-FFF2-40B4-BE49-F238E27FC236}">
                <a16:creationId xmlns:a16="http://schemas.microsoft.com/office/drawing/2014/main" id="{599D747A-8A2C-AD46-8124-6C0FC4CFDC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321" y="3845490"/>
            <a:ext cx="8375487" cy="2474226"/>
          </a:xfrm>
          <a:prstGeom prst="rect">
            <a:avLst/>
          </a:prstGeom>
        </p:spPr>
      </p:pic>
      <p:cxnSp>
        <p:nvCxnSpPr>
          <p:cNvPr id="7" name="Straight Arrow Connector 6">
            <a:extLst>
              <a:ext uri="{FF2B5EF4-FFF2-40B4-BE49-F238E27FC236}">
                <a16:creationId xmlns:a16="http://schemas.microsoft.com/office/drawing/2014/main" id="{2D608F65-8820-6145-8903-CDE91552FFED}"/>
              </a:ext>
            </a:extLst>
          </p:cNvPr>
          <p:cNvCxnSpPr/>
          <p:nvPr/>
        </p:nvCxnSpPr>
        <p:spPr>
          <a:xfrm>
            <a:off x="6475956" y="5082603"/>
            <a:ext cx="5386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1C7E4F96-4352-CB48-B139-4D6B1FA0645D}"/>
              </a:ext>
            </a:extLst>
          </p:cNvPr>
          <p:cNvSpPr>
            <a:spLocks noGrp="1"/>
          </p:cNvSpPr>
          <p:nvPr>
            <p:ph type="dt" sz="half" idx="10"/>
          </p:nvPr>
        </p:nvSpPr>
        <p:spPr/>
        <p:txBody>
          <a:bodyPr/>
          <a:lstStyle/>
          <a:p>
            <a:fld id="{8C250D13-344F-C149-94AC-DEF779FD3191}" type="datetime1">
              <a:rPr lang="en-ID" smtClean="0"/>
              <a:t>04/09/18</a:t>
            </a:fld>
            <a:endParaRPr lang="en-US"/>
          </a:p>
        </p:txBody>
      </p:sp>
      <p:sp>
        <p:nvSpPr>
          <p:cNvPr id="9" name="Footer Placeholder 8">
            <a:extLst>
              <a:ext uri="{FF2B5EF4-FFF2-40B4-BE49-F238E27FC236}">
                <a16:creationId xmlns:a16="http://schemas.microsoft.com/office/drawing/2014/main" id="{284C6104-5849-7843-8331-2B4A3D253A58}"/>
              </a:ext>
            </a:extLst>
          </p:cNvPr>
          <p:cNvSpPr>
            <a:spLocks noGrp="1"/>
          </p:cNvSpPr>
          <p:nvPr>
            <p:ph type="ftr" sz="quarter" idx="11"/>
          </p:nvPr>
        </p:nvSpPr>
        <p:spPr/>
        <p:txBody>
          <a:bodyPr/>
          <a:lstStyle/>
          <a:p>
            <a:r>
              <a:rPr lang="en-US"/>
              <a:t>Lucia D. Witasari_dhiantika.staff.ugm.ac.id</a:t>
            </a:r>
          </a:p>
        </p:txBody>
      </p:sp>
      <p:sp>
        <p:nvSpPr>
          <p:cNvPr id="10" name="Slide Number Placeholder 9">
            <a:extLst>
              <a:ext uri="{FF2B5EF4-FFF2-40B4-BE49-F238E27FC236}">
                <a16:creationId xmlns:a16="http://schemas.microsoft.com/office/drawing/2014/main" id="{5BB617D0-AA2C-3041-A74C-711445FCD9CE}"/>
              </a:ext>
            </a:extLst>
          </p:cNvPr>
          <p:cNvSpPr>
            <a:spLocks noGrp="1"/>
          </p:cNvSpPr>
          <p:nvPr>
            <p:ph type="sldNum" sz="quarter" idx="12"/>
          </p:nvPr>
        </p:nvSpPr>
        <p:spPr/>
        <p:txBody>
          <a:bodyPr/>
          <a:lstStyle/>
          <a:p>
            <a:fld id="{61A554D9-D6F8-824F-9489-2A294337472D}" type="slidenum">
              <a:rPr lang="en-US" smtClean="0"/>
              <a:t>50</a:t>
            </a:fld>
            <a:endParaRPr lang="en-US"/>
          </a:p>
        </p:txBody>
      </p:sp>
    </p:spTree>
    <p:extLst>
      <p:ext uri="{BB962C8B-B14F-4D97-AF65-F5344CB8AC3E}">
        <p14:creationId xmlns:p14="http://schemas.microsoft.com/office/powerpoint/2010/main" val="291687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434411-76AC-2E4E-975A-D74B9634912A}"/>
              </a:ext>
            </a:extLst>
          </p:cNvPr>
          <p:cNvPicPr>
            <a:picLocks noGrp="1" noChangeAspect="1"/>
          </p:cNvPicPr>
          <p:nvPr>
            <p:ph idx="1"/>
          </p:nvPr>
        </p:nvPicPr>
        <p:blipFill>
          <a:blip r:embed="rId2"/>
          <a:stretch>
            <a:fillRect/>
          </a:stretch>
        </p:blipFill>
        <p:spPr>
          <a:xfrm>
            <a:off x="2860573" y="0"/>
            <a:ext cx="6616663" cy="6858000"/>
          </a:xfrm>
        </p:spPr>
      </p:pic>
      <p:sp>
        <p:nvSpPr>
          <p:cNvPr id="2" name="Date Placeholder 1">
            <a:extLst>
              <a:ext uri="{FF2B5EF4-FFF2-40B4-BE49-F238E27FC236}">
                <a16:creationId xmlns:a16="http://schemas.microsoft.com/office/drawing/2014/main" id="{A73E95B8-053B-7D4F-8871-2B2F8ED1CA08}"/>
              </a:ext>
            </a:extLst>
          </p:cNvPr>
          <p:cNvSpPr>
            <a:spLocks noGrp="1"/>
          </p:cNvSpPr>
          <p:nvPr>
            <p:ph type="dt" sz="half" idx="10"/>
          </p:nvPr>
        </p:nvSpPr>
        <p:spPr/>
        <p:txBody>
          <a:bodyPr/>
          <a:lstStyle/>
          <a:p>
            <a:fld id="{0B400FDB-6407-7348-B638-FA1865A58360}" type="datetime1">
              <a:rPr lang="en-ID" smtClean="0"/>
              <a:t>04/09/18</a:t>
            </a:fld>
            <a:endParaRPr lang="en-US"/>
          </a:p>
        </p:txBody>
      </p:sp>
      <p:sp>
        <p:nvSpPr>
          <p:cNvPr id="3" name="Footer Placeholder 2">
            <a:extLst>
              <a:ext uri="{FF2B5EF4-FFF2-40B4-BE49-F238E27FC236}">
                <a16:creationId xmlns:a16="http://schemas.microsoft.com/office/drawing/2014/main" id="{A72430B3-1639-EE4B-8E38-CC96070D2C75}"/>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950D12C9-2B0E-BB4E-8A5F-2A5A3E792CB3}"/>
              </a:ext>
            </a:extLst>
          </p:cNvPr>
          <p:cNvSpPr>
            <a:spLocks noGrp="1"/>
          </p:cNvSpPr>
          <p:nvPr>
            <p:ph type="sldNum" sz="quarter" idx="12"/>
          </p:nvPr>
        </p:nvSpPr>
        <p:spPr/>
        <p:txBody>
          <a:bodyPr/>
          <a:lstStyle/>
          <a:p>
            <a:fld id="{61A554D9-D6F8-824F-9489-2A294337472D}" type="slidenum">
              <a:rPr lang="en-US" smtClean="0"/>
              <a:t>51</a:t>
            </a:fld>
            <a:endParaRPr lang="en-US"/>
          </a:p>
        </p:txBody>
      </p:sp>
    </p:spTree>
    <p:extLst>
      <p:ext uri="{BB962C8B-B14F-4D97-AF65-F5344CB8AC3E}">
        <p14:creationId xmlns:p14="http://schemas.microsoft.com/office/powerpoint/2010/main" val="2000853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FEA95D-A697-C54E-97DA-AE8FEB6D9332}"/>
              </a:ext>
            </a:extLst>
          </p:cNvPr>
          <p:cNvSpPr txBox="1">
            <a:spLocks noGrp="1"/>
          </p:cNvSpPr>
          <p:nvPr>
            <p:ph idx="1"/>
          </p:nvPr>
        </p:nvSpPr>
        <p:spPr>
          <a:xfrm>
            <a:off x="838200" y="79849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a:latin typeface="+mj-lt"/>
                <a:ea typeface="+mj-ea"/>
                <a:cs typeface="+mj-cs"/>
              </a:rPr>
              <a:t>References </a:t>
            </a:r>
          </a:p>
          <a:p>
            <a:r>
              <a:rPr lang="en-US" dirty="0" err="1"/>
              <a:t>Lehninger</a:t>
            </a:r>
            <a:r>
              <a:rPr lang="en-US" dirty="0"/>
              <a:t>, A. L., Nelson, D. L., &amp; Cox, M. M. (2000). </a:t>
            </a:r>
            <a:r>
              <a:rPr lang="en-US" i="1" dirty="0" err="1"/>
              <a:t>Lehninger</a:t>
            </a:r>
            <a:r>
              <a:rPr lang="en-US" i="1" dirty="0"/>
              <a:t> principles of biochemistry</a:t>
            </a:r>
            <a:r>
              <a:rPr lang="en-US" dirty="0"/>
              <a:t>. New York, Worth Publishers. </a:t>
            </a:r>
          </a:p>
          <a:p>
            <a:r>
              <a:rPr lang="en-US" dirty="0"/>
              <a:t>Berg, J. M., </a:t>
            </a:r>
            <a:r>
              <a:rPr lang="en-US" dirty="0" err="1"/>
              <a:t>Tymoczko</a:t>
            </a:r>
            <a:r>
              <a:rPr lang="en-US" dirty="0"/>
              <a:t>, J. L., &amp; </a:t>
            </a:r>
            <a:r>
              <a:rPr lang="en-US" dirty="0" err="1"/>
              <a:t>Stryer</a:t>
            </a:r>
            <a:r>
              <a:rPr lang="en-US" dirty="0"/>
              <a:t>, L. (2007). </a:t>
            </a:r>
            <a:r>
              <a:rPr lang="en-US" i="1" dirty="0"/>
              <a:t>Biochemistry </a:t>
            </a:r>
            <a:r>
              <a:rPr lang="en-US" dirty="0"/>
              <a:t>(6th ed.). New York: W.H. Freeman.</a:t>
            </a:r>
          </a:p>
          <a:p>
            <a:r>
              <a:rPr lang="en-US" dirty="0" err="1"/>
              <a:t>Alberts</a:t>
            </a:r>
            <a:r>
              <a:rPr lang="en-US" dirty="0"/>
              <a:t>, B., Johnson, A., Lewis, J., Raff, M., Roberts, K., &amp; Walter, P. (2002). </a:t>
            </a:r>
            <a:r>
              <a:rPr lang="en-US" i="1" dirty="0"/>
              <a:t>Molecular biology of the cell</a:t>
            </a:r>
            <a:r>
              <a:rPr lang="en-US" dirty="0"/>
              <a:t>. New York: Garland Science. </a:t>
            </a:r>
          </a:p>
        </p:txBody>
      </p:sp>
      <p:sp>
        <p:nvSpPr>
          <p:cNvPr id="5" name="Date Placeholder 4">
            <a:extLst>
              <a:ext uri="{FF2B5EF4-FFF2-40B4-BE49-F238E27FC236}">
                <a16:creationId xmlns:a16="http://schemas.microsoft.com/office/drawing/2014/main" id="{A05CCA66-D7C7-614C-B9E4-6D51C426A146}"/>
              </a:ext>
            </a:extLst>
          </p:cNvPr>
          <p:cNvSpPr>
            <a:spLocks noGrp="1"/>
          </p:cNvSpPr>
          <p:nvPr>
            <p:ph type="dt" sz="half" idx="10"/>
          </p:nvPr>
        </p:nvSpPr>
        <p:spPr/>
        <p:txBody>
          <a:bodyPr/>
          <a:lstStyle/>
          <a:p>
            <a:fld id="{47072252-E9AC-1246-A7B3-52F2B6E752A5}" type="datetime1">
              <a:rPr lang="en-ID" smtClean="0"/>
              <a:t>04/09/18</a:t>
            </a:fld>
            <a:endParaRPr lang="en-US"/>
          </a:p>
        </p:txBody>
      </p:sp>
      <p:sp>
        <p:nvSpPr>
          <p:cNvPr id="6" name="Footer Placeholder 5">
            <a:extLst>
              <a:ext uri="{FF2B5EF4-FFF2-40B4-BE49-F238E27FC236}">
                <a16:creationId xmlns:a16="http://schemas.microsoft.com/office/drawing/2014/main" id="{8143F052-CEA9-8A42-93E7-E5857FF54951}"/>
              </a:ext>
            </a:extLst>
          </p:cNvPr>
          <p:cNvSpPr>
            <a:spLocks noGrp="1"/>
          </p:cNvSpPr>
          <p:nvPr>
            <p:ph type="ftr" sz="quarter" idx="11"/>
          </p:nvPr>
        </p:nvSpPr>
        <p:spPr/>
        <p:txBody>
          <a:bodyPr/>
          <a:lstStyle/>
          <a:p>
            <a:r>
              <a:rPr lang="en-US" dirty="0"/>
              <a:t>Lucia D. </a:t>
            </a:r>
            <a:r>
              <a:rPr lang="en-US" dirty="0" err="1"/>
              <a:t>Witasari_dhiantika.staff.ugm.ac.id</a:t>
            </a:r>
            <a:endParaRPr lang="en-US" dirty="0"/>
          </a:p>
        </p:txBody>
      </p:sp>
      <p:sp>
        <p:nvSpPr>
          <p:cNvPr id="7" name="Slide Number Placeholder 6">
            <a:extLst>
              <a:ext uri="{FF2B5EF4-FFF2-40B4-BE49-F238E27FC236}">
                <a16:creationId xmlns:a16="http://schemas.microsoft.com/office/drawing/2014/main" id="{6CD53D50-EAF1-EA4F-99F2-99A731617911}"/>
              </a:ext>
            </a:extLst>
          </p:cNvPr>
          <p:cNvSpPr>
            <a:spLocks noGrp="1"/>
          </p:cNvSpPr>
          <p:nvPr>
            <p:ph type="sldNum" sz="quarter" idx="12"/>
          </p:nvPr>
        </p:nvSpPr>
        <p:spPr/>
        <p:txBody>
          <a:bodyPr/>
          <a:lstStyle/>
          <a:p>
            <a:fld id="{61A554D9-D6F8-824F-9489-2A294337472D}" type="slidenum">
              <a:rPr lang="en-US" smtClean="0"/>
              <a:t>52</a:t>
            </a:fld>
            <a:endParaRPr lang="en-US"/>
          </a:p>
        </p:txBody>
      </p:sp>
    </p:spTree>
    <p:extLst>
      <p:ext uri="{BB962C8B-B14F-4D97-AF65-F5344CB8AC3E}">
        <p14:creationId xmlns:p14="http://schemas.microsoft.com/office/powerpoint/2010/main" val="193048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66B0-FD19-3D41-A266-AF421C7F5E71}"/>
              </a:ext>
            </a:extLst>
          </p:cNvPr>
          <p:cNvSpPr>
            <a:spLocks noGrp="1"/>
          </p:cNvSpPr>
          <p:nvPr>
            <p:ph type="title"/>
          </p:nvPr>
        </p:nvSpPr>
        <p:spPr/>
        <p:txBody>
          <a:bodyPr/>
          <a:lstStyle/>
          <a:p>
            <a:r>
              <a:rPr lang="en-US" b="1" dirty="0"/>
              <a:t>Biomolecules</a:t>
            </a:r>
          </a:p>
        </p:txBody>
      </p:sp>
      <p:pic>
        <p:nvPicPr>
          <p:cNvPr id="5" name="Content Placeholder 4">
            <a:extLst>
              <a:ext uri="{FF2B5EF4-FFF2-40B4-BE49-F238E27FC236}">
                <a16:creationId xmlns:a16="http://schemas.microsoft.com/office/drawing/2014/main" id="{B7E032C2-A60F-2048-B6F0-31DE6EEDDF3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234865" y="1328292"/>
            <a:ext cx="9722269" cy="5279188"/>
          </a:xfrm>
        </p:spPr>
      </p:pic>
      <p:sp>
        <p:nvSpPr>
          <p:cNvPr id="3" name="Date Placeholder 2">
            <a:extLst>
              <a:ext uri="{FF2B5EF4-FFF2-40B4-BE49-F238E27FC236}">
                <a16:creationId xmlns:a16="http://schemas.microsoft.com/office/drawing/2014/main" id="{FA056329-FBA2-424C-9899-FBABE73E8819}"/>
              </a:ext>
            </a:extLst>
          </p:cNvPr>
          <p:cNvSpPr>
            <a:spLocks noGrp="1"/>
          </p:cNvSpPr>
          <p:nvPr>
            <p:ph type="dt" sz="half" idx="10"/>
          </p:nvPr>
        </p:nvSpPr>
        <p:spPr/>
        <p:txBody>
          <a:bodyPr/>
          <a:lstStyle/>
          <a:p>
            <a:fld id="{45A6E7F5-6E02-F04C-B615-8051A0252CA4}" type="datetime1">
              <a:rPr lang="en-ID" smtClean="0"/>
              <a:t>04/09/18</a:t>
            </a:fld>
            <a:endParaRPr lang="en-US"/>
          </a:p>
        </p:txBody>
      </p:sp>
      <p:sp>
        <p:nvSpPr>
          <p:cNvPr id="4" name="Footer Placeholder 3">
            <a:extLst>
              <a:ext uri="{FF2B5EF4-FFF2-40B4-BE49-F238E27FC236}">
                <a16:creationId xmlns:a16="http://schemas.microsoft.com/office/drawing/2014/main" id="{DCD8A7F4-15D5-7746-870E-7673B83EAAF5}"/>
              </a:ext>
            </a:extLst>
          </p:cNvPr>
          <p:cNvSpPr>
            <a:spLocks noGrp="1"/>
          </p:cNvSpPr>
          <p:nvPr>
            <p:ph type="ftr" sz="quarter" idx="11"/>
          </p:nvPr>
        </p:nvSpPr>
        <p:spPr/>
        <p:txBody>
          <a:bodyPr/>
          <a:lstStyle/>
          <a:p>
            <a:r>
              <a:rPr lang="en-US"/>
              <a:t>Lucia D. Witasari_dhiantika.staff.ugm.ac.id</a:t>
            </a:r>
          </a:p>
        </p:txBody>
      </p:sp>
      <p:sp>
        <p:nvSpPr>
          <p:cNvPr id="6" name="Slide Number Placeholder 5">
            <a:extLst>
              <a:ext uri="{FF2B5EF4-FFF2-40B4-BE49-F238E27FC236}">
                <a16:creationId xmlns:a16="http://schemas.microsoft.com/office/drawing/2014/main" id="{B32BC2AA-152B-C340-93EA-4583DAA62F72}"/>
              </a:ext>
            </a:extLst>
          </p:cNvPr>
          <p:cNvSpPr>
            <a:spLocks noGrp="1"/>
          </p:cNvSpPr>
          <p:nvPr>
            <p:ph type="sldNum" sz="quarter" idx="12"/>
          </p:nvPr>
        </p:nvSpPr>
        <p:spPr/>
        <p:txBody>
          <a:bodyPr/>
          <a:lstStyle/>
          <a:p>
            <a:fld id="{61A554D9-D6F8-824F-9489-2A294337472D}" type="slidenum">
              <a:rPr lang="en-US" smtClean="0"/>
              <a:t>6</a:t>
            </a:fld>
            <a:endParaRPr lang="en-US"/>
          </a:p>
        </p:txBody>
      </p:sp>
    </p:spTree>
    <p:extLst>
      <p:ext uri="{BB962C8B-B14F-4D97-AF65-F5344CB8AC3E}">
        <p14:creationId xmlns:p14="http://schemas.microsoft.com/office/powerpoint/2010/main" val="246112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F40A41-598F-1C4B-A36A-5F1F1602E70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93874" y="37381"/>
            <a:ext cx="9804252" cy="6493559"/>
          </a:xfrm>
        </p:spPr>
      </p:pic>
      <p:sp>
        <p:nvSpPr>
          <p:cNvPr id="2" name="Date Placeholder 1">
            <a:extLst>
              <a:ext uri="{FF2B5EF4-FFF2-40B4-BE49-F238E27FC236}">
                <a16:creationId xmlns:a16="http://schemas.microsoft.com/office/drawing/2014/main" id="{535A211A-B8CA-E74D-A535-1F2EAF10B4EF}"/>
              </a:ext>
            </a:extLst>
          </p:cNvPr>
          <p:cNvSpPr>
            <a:spLocks noGrp="1"/>
          </p:cNvSpPr>
          <p:nvPr>
            <p:ph type="dt" sz="half" idx="10"/>
          </p:nvPr>
        </p:nvSpPr>
        <p:spPr/>
        <p:txBody>
          <a:bodyPr/>
          <a:lstStyle/>
          <a:p>
            <a:fld id="{10AAE51C-CE44-DB45-92D1-167701DE77DE}" type="datetime1">
              <a:rPr lang="en-ID" smtClean="0"/>
              <a:t>04/09/18</a:t>
            </a:fld>
            <a:endParaRPr lang="en-US"/>
          </a:p>
        </p:txBody>
      </p:sp>
      <p:sp>
        <p:nvSpPr>
          <p:cNvPr id="3" name="Footer Placeholder 2">
            <a:extLst>
              <a:ext uri="{FF2B5EF4-FFF2-40B4-BE49-F238E27FC236}">
                <a16:creationId xmlns:a16="http://schemas.microsoft.com/office/drawing/2014/main" id="{E58BEA35-DA82-E54C-B988-F2AC10029827}"/>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E08CD711-41D8-CE45-AF9A-73119A245B1F}"/>
              </a:ext>
            </a:extLst>
          </p:cNvPr>
          <p:cNvSpPr>
            <a:spLocks noGrp="1"/>
          </p:cNvSpPr>
          <p:nvPr>
            <p:ph type="sldNum" sz="quarter" idx="12"/>
          </p:nvPr>
        </p:nvSpPr>
        <p:spPr/>
        <p:txBody>
          <a:bodyPr/>
          <a:lstStyle/>
          <a:p>
            <a:fld id="{61A554D9-D6F8-824F-9489-2A294337472D}" type="slidenum">
              <a:rPr lang="en-US" smtClean="0"/>
              <a:t>7</a:t>
            </a:fld>
            <a:endParaRPr lang="en-US"/>
          </a:p>
        </p:txBody>
      </p:sp>
    </p:spTree>
    <p:extLst>
      <p:ext uri="{BB962C8B-B14F-4D97-AF65-F5344CB8AC3E}">
        <p14:creationId xmlns:p14="http://schemas.microsoft.com/office/powerpoint/2010/main" val="7225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D7229A-0AB1-8949-AA5E-449607AF385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5067" y="546044"/>
            <a:ext cx="10800708" cy="5268280"/>
          </a:xfrm>
        </p:spPr>
      </p:pic>
      <p:sp>
        <p:nvSpPr>
          <p:cNvPr id="2" name="Date Placeholder 1">
            <a:extLst>
              <a:ext uri="{FF2B5EF4-FFF2-40B4-BE49-F238E27FC236}">
                <a16:creationId xmlns:a16="http://schemas.microsoft.com/office/drawing/2014/main" id="{A5A11D31-FFA8-284A-8AB0-CAEAB5695DF6}"/>
              </a:ext>
            </a:extLst>
          </p:cNvPr>
          <p:cNvSpPr>
            <a:spLocks noGrp="1"/>
          </p:cNvSpPr>
          <p:nvPr>
            <p:ph type="dt" sz="half" idx="10"/>
          </p:nvPr>
        </p:nvSpPr>
        <p:spPr/>
        <p:txBody>
          <a:bodyPr/>
          <a:lstStyle/>
          <a:p>
            <a:fld id="{2CE1B42B-067E-2748-BE9C-1D7F581155D9}" type="datetime1">
              <a:rPr lang="en-ID" smtClean="0"/>
              <a:t>04/09/18</a:t>
            </a:fld>
            <a:endParaRPr lang="en-US"/>
          </a:p>
        </p:txBody>
      </p:sp>
      <p:sp>
        <p:nvSpPr>
          <p:cNvPr id="3" name="Footer Placeholder 2">
            <a:extLst>
              <a:ext uri="{FF2B5EF4-FFF2-40B4-BE49-F238E27FC236}">
                <a16:creationId xmlns:a16="http://schemas.microsoft.com/office/drawing/2014/main" id="{C2085C6B-0EDD-3547-9C74-A70D03422CE5}"/>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3464F0D8-9307-3B43-B202-E82B65D3A1E5}"/>
              </a:ext>
            </a:extLst>
          </p:cNvPr>
          <p:cNvSpPr>
            <a:spLocks noGrp="1"/>
          </p:cNvSpPr>
          <p:nvPr>
            <p:ph type="sldNum" sz="quarter" idx="12"/>
          </p:nvPr>
        </p:nvSpPr>
        <p:spPr/>
        <p:txBody>
          <a:bodyPr/>
          <a:lstStyle/>
          <a:p>
            <a:fld id="{61A554D9-D6F8-824F-9489-2A294337472D}" type="slidenum">
              <a:rPr lang="en-US" smtClean="0"/>
              <a:t>8</a:t>
            </a:fld>
            <a:endParaRPr lang="en-US"/>
          </a:p>
        </p:txBody>
      </p:sp>
    </p:spTree>
    <p:extLst>
      <p:ext uri="{BB962C8B-B14F-4D97-AF65-F5344CB8AC3E}">
        <p14:creationId xmlns:p14="http://schemas.microsoft.com/office/powerpoint/2010/main" val="152102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A89928-9B14-2748-BB1C-0B4F297348C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9878" y="79863"/>
            <a:ext cx="7217600" cy="5857764"/>
          </a:xfrm>
        </p:spPr>
      </p:pic>
      <p:pic>
        <p:nvPicPr>
          <p:cNvPr id="6" name="Content Placeholder 4">
            <a:extLst>
              <a:ext uri="{FF2B5EF4-FFF2-40B4-BE49-F238E27FC236}">
                <a16:creationId xmlns:a16="http://schemas.microsoft.com/office/drawing/2014/main" id="{3C7E4E09-2761-AD49-BE8E-719E8C29F3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7914" y="4879469"/>
            <a:ext cx="5061529" cy="1665381"/>
          </a:xfrm>
          <a:prstGeom prst="rect">
            <a:avLst/>
          </a:prstGeom>
        </p:spPr>
      </p:pic>
      <p:sp>
        <p:nvSpPr>
          <p:cNvPr id="2" name="Date Placeholder 1">
            <a:extLst>
              <a:ext uri="{FF2B5EF4-FFF2-40B4-BE49-F238E27FC236}">
                <a16:creationId xmlns:a16="http://schemas.microsoft.com/office/drawing/2014/main" id="{4FDD709D-E79A-F74C-96AB-B490EA1D97BF}"/>
              </a:ext>
            </a:extLst>
          </p:cNvPr>
          <p:cNvSpPr>
            <a:spLocks noGrp="1"/>
          </p:cNvSpPr>
          <p:nvPr>
            <p:ph type="dt" sz="half" idx="10"/>
          </p:nvPr>
        </p:nvSpPr>
        <p:spPr/>
        <p:txBody>
          <a:bodyPr/>
          <a:lstStyle/>
          <a:p>
            <a:fld id="{D7FD1439-7AF3-7240-83D1-F6C3CEE19353}" type="datetime1">
              <a:rPr lang="en-ID" smtClean="0"/>
              <a:t>04/09/18</a:t>
            </a:fld>
            <a:endParaRPr lang="en-US"/>
          </a:p>
        </p:txBody>
      </p:sp>
      <p:sp>
        <p:nvSpPr>
          <p:cNvPr id="3" name="Footer Placeholder 2">
            <a:extLst>
              <a:ext uri="{FF2B5EF4-FFF2-40B4-BE49-F238E27FC236}">
                <a16:creationId xmlns:a16="http://schemas.microsoft.com/office/drawing/2014/main" id="{77A1A685-50F7-784F-A590-F4F94F38A9FE}"/>
              </a:ext>
            </a:extLst>
          </p:cNvPr>
          <p:cNvSpPr>
            <a:spLocks noGrp="1"/>
          </p:cNvSpPr>
          <p:nvPr>
            <p:ph type="ftr" sz="quarter" idx="11"/>
          </p:nvPr>
        </p:nvSpPr>
        <p:spPr/>
        <p:txBody>
          <a:bodyPr/>
          <a:lstStyle/>
          <a:p>
            <a:r>
              <a:rPr lang="en-US"/>
              <a:t>Lucia D. Witasari_dhiantika.staff.ugm.ac.id</a:t>
            </a:r>
          </a:p>
        </p:txBody>
      </p:sp>
      <p:sp>
        <p:nvSpPr>
          <p:cNvPr id="4" name="Slide Number Placeholder 3">
            <a:extLst>
              <a:ext uri="{FF2B5EF4-FFF2-40B4-BE49-F238E27FC236}">
                <a16:creationId xmlns:a16="http://schemas.microsoft.com/office/drawing/2014/main" id="{E3D3CAE0-D06A-F741-B854-B2891128A871}"/>
              </a:ext>
            </a:extLst>
          </p:cNvPr>
          <p:cNvSpPr>
            <a:spLocks noGrp="1"/>
          </p:cNvSpPr>
          <p:nvPr>
            <p:ph type="sldNum" sz="quarter" idx="12"/>
          </p:nvPr>
        </p:nvSpPr>
        <p:spPr/>
        <p:txBody>
          <a:bodyPr/>
          <a:lstStyle/>
          <a:p>
            <a:fld id="{61A554D9-D6F8-824F-9489-2A294337472D}" type="slidenum">
              <a:rPr lang="en-US" smtClean="0"/>
              <a:t>9</a:t>
            </a:fld>
            <a:endParaRPr lang="en-US"/>
          </a:p>
        </p:txBody>
      </p:sp>
    </p:spTree>
    <p:extLst>
      <p:ext uri="{BB962C8B-B14F-4D97-AF65-F5344CB8AC3E}">
        <p14:creationId xmlns:p14="http://schemas.microsoft.com/office/powerpoint/2010/main" val="1362983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3172</Words>
  <Application>Microsoft Macintosh PowerPoint</Application>
  <PresentationFormat>Widescreen</PresentationFormat>
  <Paragraphs>282</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vt:lpstr>
      <vt:lpstr>Calibri</vt:lpstr>
      <vt:lpstr>Calibri Light</vt:lpstr>
      <vt:lpstr>Wingdings</vt:lpstr>
      <vt:lpstr>Office Theme</vt:lpstr>
      <vt:lpstr>Micromolecules</vt:lpstr>
      <vt:lpstr>Overview</vt:lpstr>
      <vt:lpstr>PowerPoint Presentation</vt:lpstr>
      <vt:lpstr>PowerPoint Presentation</vt:lpstr>
      <vt:lpstr>Water is the most abundant Substance in Cells </vt:lpstr>
      <vt:lpstr>Biomolecules</vt:lpstr>
      <vt:lpstr>PowerPoint Presentation</vt:lpstr>
      <vt:lpstr>PowerPoint Presentation</vt:lpstr>
      <vt:lpstr>PowerPoint Presentation</vt:lpstr>
      <vt:lpstr>ACIDS vs BASES</vt:lpstr>
      <vt:lpstr>PowerPoint Presentation</vt:lpstr>
      <vt:lpstr>PowerPoint Presentation</vt:lpstr>
      <vt:lpstr>PowerPoint Presentation</vt:lpstr>
      <vt:lpstr>VITAMINS</vt:lpstr>
      <vt:lpstr>Vitamins Are Often Precursors to Coenzymes </vt:lpstr>
      <vt:lpstr>VIT C</vt:lpstr>
      <vt:lpstr>PowerPoint Presentation</vt:lpstr>
      <vt:lpstr>Why plants are such good sources of vitamin C?</vt:lpstr>
      <vt:lpstr>VIT B12</vt:lpstr>
      <vt:lpstr>PowerPoint Presentation</vt:lpstr>
      <vt:lpstr>PowerPoint Presentation</vt:lpstr>
      <vt:lpstr>Pernicious anemia</vt:lpstr>
      <vt:lpstr>VIT B6</vt:lpstr>
      <vt:lpstr>PowerPoint Presentation</vt:lpstr>
      <vt:lpstr>Vitamins A and D Are Hormone Precursors </vt:lpstr>
      <vt:lpstr>VIT A</vt:lpstr>
      <vt:lpstr>Retinoid Hormones</vt:lpstr>
      <vt:lpstr>Functions of vit A</vt:lpstr>
      <vt:lpstr>VIT D</vt:lpstr>
      <vt:lpstr>Functions of Vit. D hormone / Calcitriol</vt:lpstr>
      <vt:lpstr>Vitamins E and K and the Lipid Quinones Are Oxidation-Reduction Cofactors </vt:lpstr>
      <vt:lpstr>VIT E</vt:lpstr>
      <vt:lpstr>VIT K</vt:lpstr>
      <vt:lpstr>ACTIVATED CARRIER MOLECULES</vt:lpstr>
      <vt:lpstr>PowerPoint Presentation</vt:lpstr>
      <vt:lpstr>ATP is the most widely used activated carrier molecule</vt:lpstr>
      <vt:lpstr>PowerPoint Presentation</vt:lpstr>
      <vt:lpstr>NADH and NADPH are important electron carriers</vt:lpstr>
      <vt:lpstr>NADPH vs NADH</vt:lpstr>
      <vt:lpstr>PowerPoint Presentation</vt:lpstr>
      <vt:lpstr>PowerPoint Presentation</vt:lpstr>
      <vt:lpstr>PowerPoint Presentation</vt:lpstr>
      <vt:lpstr>Dietary Deficiency of Niacin, the Vitamin Form of NAD and NADP, Causes Pellagra </vt:lpstr>
      <vt:lpstr>Flavin Nucleotides Are Tightly Bound in Flavoproteins </vt:lpstr>
      <vt:lpstr>PowerPoint Presentation</vt:lpstr>
      <vt:lpstr>PowerPoint Presentation</vt:lpstr>
      <vt:lpstr>PowerPoint Presentation</vt:lpstr>
      <vt:lpstr>IONs</vt:lpstr>
      <vt:lpstr>Calcium Is a Second Messenger in Many Signal Transductions  </vt:lpstr>
      <vt:lpstr>Calmodulin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Micromolecule</dc:title>
  <dc:creator>Microsoft Office User</dc:creator>
  <cp:lastModifiedBy>Microsoft Office User</cp:lastModifiedBy>
  <cp:revision>129</cp:revision>
  <cp:lastPrinted>2018-09-04T08:47:25Z</cp:lastPrinted>
  <dcterms:created xsi:type="dcterms:W3CDTF">2018-09-03T03:58:39Z</dcterms:created>
  <dcterms:modified xsi:type="dcterms:W3CDTF">2018-09-04T08:56:50Z</dcterms:modified>
</cp:coreProperties>
</file>