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93" r:id="rId3"/>
    <p:sldId id="305" r:id="rId4"/>
    <p:sldId id="260" r:id="rId5"/>
    <p:sldId id="270" r:id="rId6"/>
    <p:sldId id="257" r:id="rId7"/>
    <p:sldId id="301" r:id="rId8"/>
    <p:sldId id="266" r:id="rId9"/>
    <p:sldId id="258" r:id="rId10"/>
    <p:sldId id="307" r:id="rId11"/>
    <p:sldId id="274" r:id="rId12"/>
    <p:sldId id="275" r:id="rId13"/>
    <p:sldId id="281" r:id="rId14"/>
    <p:sldId id="298" r:id="rId15"/>
    <p:sldId id="300" r:id="rId16"/>
    <p:sldId id="299" r:id="rId17"/>
    <p:sldId id="302" r:id="rId18"/>
    <p:sldId id="278" r:id="rId19"/>
    <p:sldId id="276" r:id="rId20"/>
    <p:sldId id="277" r:id="rId21"/>
    <p:sldId id="304" r:id="rId22"/>
    <p:sldId id="294" r:id="rId23"/>
    <p:sldId id="306" r:id="rId24"/>
    <p:sldId id="295" r:id="rId25"/>
    <p:sldId id="303" r:id="rId26"/>
    <p:sldId id="283" r:id="rId27"/>
    <p:sldId id="284" r:id="rId28"/>
    <p:sldId id="290" r:id="rId29"/>
    <p:sldId id="291" r:id="rId30"/>
    <p:sldId id="282" r:id="rId31"/>
    <p:sldId id="296" r:id="rId32"/>
    <p:sldId id="286" r:id="rId33"/>
    <p:sldId id="287" r:id="rId34"/>
    <p:sldId id="288" r:id="rId35"/>
    <p:sldId id="289" r:id="rId36"/>
    <p:sldId id="28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6"/>
  </p:normalViewPr>
  <p:slideViewPr>
    <p:cSldViewPr snapToGrid="0" snapToObjects="1">
      <p:cViewPr varScale="1">
        <p:scale>
          <a:sx n="104" d="100"/>
          <a:sy n="104" d="100"/>
        </p:scale>
        <p:origin x="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F3D2-DEEB-9E48-8E8E-6DC42B8DC9A7}" type="datetimeFigureOut">
              <a:rPr lang="en-US" smtClean="0"/>
              <a:t>9/13/18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45B4-314B-EF48-83E6-5819A120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7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BD18-B46E-4AB8-9BD2-95DCDA4122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3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39" indent="-241539">
              <a:buAutoNum type="arabicPeriod"/>
            </a:pPr>
            <a:endParaRPr lang="es-E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BD18-B46E-4AB8-9BD2-95DCDA4122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5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BD18-B46E-4AB8-9BD2-95DCDA4122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3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BD18-B46E-4AB8-9BD2-95DCDA4122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BD18-B46E-4AB8-9BD2-95DCDA4122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7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BD18-B46E-4AB8-9BD2-95DCDA41229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49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BD18-B46E-4AB8-9BD2-95DCDA41229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026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BD18-B46E-4AB8-9BD2-95DCDA41229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2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BD18-B46E-4AB8-9BD2-95DCDA41229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3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F8A1-4D9A-E046-8640-9B1E84F22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E9DD2-4C80-D141-974A-F5B01FD91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C7C63-24E7-834E-A92C-CB3CD4F6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AC4A-F299-1D4A-9511-38E890EB1E6A}" type="datetime1">
              <a:rPr lang="en-ID" smtClean="0"/>
              <a:t>13/09/18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56F39-1654-8047-A6B7-9EEAF28B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77601-52D5-F147-A848-CABF1B17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0777-B56C-3D43-8658-0061CFE1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61703-A332-8647-AD2D-94B1A2E39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4747D-5F86-ED48-9A04-628789A8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03F-AA85-794C-86CF-DD1DC5FBAE35}" type="datetime1">
              <a:rPr lang="en-ID" smtClean="0"/>
              <a:t>13/09/18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5D6D4-B9A6-FE4C-817C-82FD77BB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80815-E41A-1542-9A3C-391CC065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4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907A4-5CF2-2F4C-AB10-FF067425A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09F1F-5C2E-274E-B4D7-16EB0A347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772C9-70A0-BB43-85CE-334D4542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CB3-820B-F64C-BC4B-5FFCA1D5F600}" type="datetime1">
              <a:rPr lang="en-ID" smtClean="0"/>
              <a:t>13/09/18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6F596-8831-D349-8E84-EF1439BF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CD4D-DAA6-7F44-AC36-F295C92E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04121-675A-4C41-84F0-94676036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BCC0D-0F4C-464F-B2C0-3F742D14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01AF0-32E5-0741-8684-2B261EEB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D163-0E16-D04F-8CB5-7B6D6AABBCFA}" type="datetime1">
              <a:rPr lang="en-ID" smtClean="0"/>
              <a:t>13/09/18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7F556-E3E0-F147-B19C-EA5E2E21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4A97-C55E-2141-9CFB-ED997C3D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2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6508-7F76-2E47-9491-E8DBE152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6666A-CF1B-4348-B23E-1A5C527FD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C7FAB-C113-1F49-B269-EA644F26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4D69-B58B-424B-BA9E-D2EF9A8415ED}" type="datetime1">
              <a:rPr lang="en-ID" smtClean="0"/>
              <a:t>13/09/18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5C8DF-2511-A34C-92F4-9503B45F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8406F-9EB7-C64D-B604-0DEB7AD4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AA38-B8A8-0D42-A2AE-2D2E48D8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5070D-E649-1546-8389-1CB3AB789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C062F-6D44-A14E-81AA-D5AE8216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901CE-8602-2D43-B349-928B16F9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87CB-B119-E742-996C-853FB6A88DCE}" type="datetime1">
              <a:rPr lang="en-ID" smtClean="0"/>
              <a:t>13/09/18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60A05-DEE6-0447-8694-632827A0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A9192-5AFF-FB4D-93D6-5EFB3B28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E1D2D-8F8D-6647-AE86-2CA38D90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F2DB8-3CB8-C94F-9DE7-481A7604A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D0A34-4BC0-A144-A103-2A26CE224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5422C-1F24-7641-A72E-28A35E1C9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5C9A3-63D8-7B4D-BCD3-7F08BFF50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56EA0-3C21-1A49-933D-8BFBB1900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921B-82B7-3545-A0F5-0228B081866A}" type="datetime1">
              <a:rPr lang="en-ID" smtClean="0"/>
              <a:t>13/09/18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0F1183-BA9C-174C-B31C-0D979FED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D97B4-3B9E-5B4C-A7ED-5B296AEA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595C-9E00-F24C-8557-06B168FF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16A6A-169B-8D41-9F25-73419AFD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1D86-793C-D247-A454-669E9C6F00DD}" type="datetime1">
              <a:rPr lang="en-ID" smtClean="0"/>
              <a:t>13/09/18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A3767-04DB-9C43-8ABF-5139B4F82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132CA-3D9F-F643-96AC-595B13A7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57BC7-98D6-2D44-A44C-C687F0F8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C2BA-0D67-2B41-A202-9B880EEF994F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5F11F-B709-B04B-9F5E-890F935C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7E185-3B4F-AE42-B55A-6B963D3C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3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BAC9-4C05-FA48-95A6-BC0E6F07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8849-8BFD-F448-97EB-0A011E11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F30A1-A2A7-D645-B1DB-5A0311CCF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7844F-A142-CE48-98EA-1EF556F4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B637-EE30-1D40-8966-511A348D24F3}" type="datetime1">
              <a:rPr lang="en-ID" smtClean="0"/>
              <a:t>13/09/18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078CD-C48B-6D4B-BE35-ECF94C72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D5142-DB3A-5F46-8D86-D8CEAD1B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9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6F60-B58D-144C-B245-E6D215BE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936AD-40C1-6C42-9D50-797A8DC33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3A692-EFBF-C243-B7D5-11BBD4174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6B66F-AB63-D543-AF8A-EEE091F9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0CAE-F68A-1E46-86D9-0DEADB4821CF}" type="datetime1">
              <a:rPr lang="en-ID" smtClean="0"/>
              <a:t>13/09/18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BCD2F-6DAC-9342-914C-9B5C16A8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DB6EE-3526-FF42-BC2C-636520A6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0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08F0A-0408-744F-8D40-FC129AE3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1258F-4506-A744-BFAD-50772BA85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3472D-A3EC-954B-8AD8-0E76962FC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135D3-7818-7543-ADEA-F1B485D976FB}" type="datetime1">
              <a:rPr lang="en-ID" smtClean="0"/>
              <a:t>13/09/18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C2DCE-78AE-E443-BA92-AD44BD253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Lucia D. Witasari_dhiantika.staff.ugm.ac.id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D1217-0FB0-024D-BB7B-CBC36D22C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9A90B-3505-2645-9BF7-C4A87CEA0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sychologytoday.com/blog/the-perfect-blend/201209/build-brand-awareness-survey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oi.org/10.1177/016327870933855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4103/0974-7788.59946" TargetMode="External"/><Relationship Id="rId2" Type="http://schemas.openxmlformats.org/officeDocument/2006/relationships/hyperlink" Target="http://doi.org/10.4103/0019-5154.1901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3043-F2C9-2843-855B-43E857939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SURVEY </a:t>
            </a:r>
            <a:br>
              <a:rPr lang="en-US" dirty="0"/>
            </a:br>
            <a:r>
              <a:rPr lang="en-US" dirty="0"/>
              <a:t>&amp; SAMPLING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84F21-E610-5348-8755-08CE0DFD0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74546"/>
          </a:xfrm>
        </p:spPr>
        <p:txBody>
          <a:bodyPr/>
          <a:lstStyle/>
          <a:p>
            <a:r>
              <a:rPr lang="en-US" dirty="0"/>
              <a:t>Presented by : Lucia Dhiantika Witasari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DA04C-2375-B049-8D5F-CC6C43C9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3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88C513-7D85-5143-8D7D-FDD738343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762" y="150242"/>
            <a:ext cx="8906476" cy="6206108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061EC-C85C-BB43-BE22-B54040BD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6100-4088-2A4E-90FF-4BAD9E3D789D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462E1-A948-4F4E-8E95-8B3C8AC1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1E43-4913-4D43-81EC-96DBAEB2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6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8992"/>
            <a:ext cx="12191999" cy="6629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ángulo 3"/>
          <p:cNvSpPr/>
          <p:nvPr/>
        </p:nvSpPr>
        <p:spPr>
          <a:xfrm>
            <a:off x="2639961" y="1991033"/>
            <a:ext cx="9099755" cy="516193"/>
          </a:xfrm>
          <a:prstGeom prst="rect">
            <a:avLst/>
          </a:prstGeom>
          <a:solidFill>
            <a:srgbClr val="FEFCF7"/>
          </a:solidFill>
          <a:ln>
            <a:solidFill>
              <a:srgbClr val="FEF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EFC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4777" y="652457"/>
            <a:ext cx="8539389" cy="5201005"/>
          </a:xfrm>
          <a:prstGeom prst="rect">
            <a:avLst/>
          </a:prstGeom>
        </p:spPr>
      </p:pic>
      <p:pic>
        <p:nvPicPr>
          <p:cNvPr id="1026" name="Picture 2" descr="Non-Probability Samplin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2" y="58992"/>
            <a:ext cx="3900950" cy="275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ndom Samplin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3844" y="58992"/>
            <a:ext cx="3918155" cy="26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4"/>
          <p:cNvSpPr txBox="1"/>
          <p:nvPr/>
        </p:nvSpPr>
        <p:spPr>
          <a:xfrm>
            <a:off x="150103" y="6574499"/>
            <a:ext cx="1195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190E5"/>
                </a:solidFill>
              </a:rPr>
              <a:t>Widiastuti Setyaningsih								                                                         widisety.com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ECB92-D81C-B845-8D20-5299ADAA163F}"/>
              </a:ext>
            </a:extLst>
          </p:cNvPr>
          <p:cNvSpPr/>
          <p:nvPr/>
        </p:nvSpPr>
        <p:spPr>
          <a:xfrm>
            <a:off x="150103" y="3214531"/>
            <a:ext cx="24901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non-probability sampling – based on researcher's choice, population that accessible &amp; available.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3CB4E-5B27-B14F-963C-2E240AF0BADB}"/>
              </a:ext>
            </a:extLst>
          </p:cNvPr>
          <p:cNvSpPr/>
          <p:nvPr/>
        </p:nvSpPr>
        <p:spPr>
          <a:xfrm>
            <a:off x="9420045" y="3312538"/>
            <a:ext cx="2685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probability sampling – based on chance events (such as random numbers, flipping a coin etc.)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B7962-5AEC-3346-BB2A-9DD3259B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9FD1-9845-B44B-A485-7BA7B132AE30}" type="datetime1">
              <a:rPr lang="en-ID" smtClean="0"/>
              <a:t>13/09/18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6E0B19B-BC5C-FC4C-A080-4E737298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4C87BDA-D8DD-504F-B62B-9BEE38B1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6620F3-970C-994D-BAEF-6557207CE0B2}"/>
              </a:ext>
            </a:extLst>
          </p:cNvPr>
          <p:cNvSpPr txBox="1"/>
          <p:nvPr/>
        </p:nvSpPr>
        <p:spPr>
          <a:xfrm>
            <a:off x="362309" y="465827"/>
            <a:ext cx="674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for learning 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=pTuj57uXWlk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AA85-9A20-C449-A957-1E0232BD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59B4-C7F8-4D48-BD7A-D81FE0F587D2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384D0-69A6-0741-9C2E-6220B84D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A0D5D-7028-0B40-878A-36EB9B46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8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C7F3-D7BA-084E-BB4E-F9AFD12BC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sampling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59F23-0009-194E-8946-821E02BDAF28}"/>
              </a:ext>
            </a:extLst>
          </p:cNvPr>
          <p:cNvSpPr/>
          <p:nvPr/>
        </p:nvSpPr>
        <p:spPr>
          <a:xfrm>
            <a:off x="838200" y="1690688"/>
            <a:ext cx="1051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ID" sz="2400" b="1" i="0" dirty="0">
                <a:solidFill>
                  <a:srgbClr val="000000"/>
                </a:solidFill>
                <a:effectLst/>
              </a:rPr>
              <a:t>Simple random. </a:t>
            </a:r>
            <a:r>
              <a:rPr lang="en-ID" sz="2400" i="0" dirty="0">
                <a:solidFill>
                  <a:srgbClr val="000000"/>
                </a:solidFill>
                <a:effectLst/>
              </a:rPr>
              <a:t>E</a:t>
            </a:r>
            <a:r>
              <a:rPr lang="en-ID" sz="2400" dirty="0"/>
              <a:t>very individual has an equal and independent probability of being selected in the sample. </a:t>
            </a:r>
          </a:p>
          <a:p>
            <a:pPr marL="514350" indent="-514350">
              <a:buFontTx/>
              <a:buAutoNum type="arabicPeriod"/>
            </a:pPr>
            <a:r>
              <a:rPr lang="en-ID" sz="2400" b="1" dirty="0">
                <a:solidFill>
                  <a:srgbClr val="000000"/>
                </a:solidFill>
              </a:rPr>
              <a:t>Systematic. </a:t>
            </a:r>
            <a:r>
              <a:rPr lang="en-ID" sz="2400" dirty="0"/>
              <a:t>involves drawing every </a:t>
            </a:r>
            <a:r>
              <a:rPr lang="en-ID" sz="2400" b="1" dirty="0"/>
              <a:t>n</a:t>
            </a:r>
            <a:r>
              <a:rPr lang="en-ID" sz="2400" i="1" dirty="0"/>
              <a:t>th</a:t>
            </a:r>
            <a:r>
              <a:rPr lang="en-ID" sz="2400" dirty="0"/>
              <a:t> element in the population starting with a randomly chosen element between </a:t>
            </a:r>
            <a:r>
              <a:rPr lang="en-ID" sz="2400" b="1" dirty="0"/>
              <a:t>1</a:t>
            </a:r>
            <a:r>
              <a:rPr lang="en-ID" sz="2400" dirty="0"/>
              <a:t> and </a:t>
            </a:r>
            <a:r>
              <a:rPr lang="en-ID" sz="2400" b="1" dirty="0"/>
              <a:t>n</a:t>
            </a:r>
            <a:r>
              <a:rPr lang="en-ID" sz="2400" dirty="0"/>
              <a:t>. </a:t>
            </a:r>
            <a:r>
              <a:rPr lang="en-ID" sz="2400" dirty="0">
                <a:solidFill>
                  <a:srgbClr val="000000"/>
                </a:solidFill>
              </a:rPr>
              <a:t>the researcher may decide to include study participants using a fixed pattern.</a:t>
            </a:r>
          </a:p>
          <a:p>
            <a:pPr marL="514350" indent="-514350">
              <a:buAutoNum type="arabicPeriod"/>
            </a:pPr>
            <a:r>
              <a:rPr lang="en-ID" sz="2400" b="1" dirty="0">
                <a:solidFill>
                  <a:srgbClr val="000000"/>
                </a:solidFill>
              </a:rPr>
              <a:t>Stratified. </a:t>
            </a:r>
            <a:r>
              <a:rPr lang="en-ID" sz="2400" dirty="0">
                <a:solidFill>
                  <a:srgbClr val="000000"/>
                </a:solidFill>
              </a:rPr>
              <a:t>In a stratified sample, the population is divided into two or more similar groups (based on demographic or clinical characteristics). The sample is recruited from each stratum. The researcher may use a simple random sample procedure within each stratum.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b="1" dirty="0">
                <a:solidFill>
                  <a:srgbClr val="000000"/>
                </a:solidFill>
              </a:rPr>
              <a:t>Cluster. </a:t>
            </a:r>
            <a:r>
              <a:rPr lang="en-ID" sz="2400" dirty="0">
                <a:solidFill>
                  <a:srgbClr val="000000"/>
                </a:solidFill>
              </a:rPr>
              <a:t>The sample is selected from larger units or “clusters.” This type of method is generally used for “community-based studies.”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b="1" dirty="0">
                <a:solidFill>
                  <a:srgbClr val="000000"/>
                </a:solidFill>
              </a:rPr>
              <a:t>Multistage. </a:t>
            </a:r>
            <a:r>
              <a:rPr lang="en-ID" sz="2400" dirty="0">
                <a:solidFill>
                  <a:srgbClr val="000000"/>
                </a:solidFill>
              </a:rPr>
              <a:t>combine multiple methods for the appropriate and required sample.</a:t>
            </a:r>
          </a:p>
          <a:p>
            <a:pPr marL="514350" indent="-514350">
              <a:buFont typeface="+mj-lt"/>
              <a:buAutoNum type="arabicPeriod"/>
            </a:pPr>
            <a:endParaRPr lang="en-ID" sz="2400" dirty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9630B-4587-B246-B507-AFED1E0E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9BDD-6A48-8A48-829C-B39528D1DC09}" type="datetime1">
              <a:rPr lang="en-ID" smtClean="0"/>
              <a:t>13/09/18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C4253-0090-F74F-B7E8-BA74D440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BAF0A-8078-E043-852C-1D314B74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8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DE99DF-2D14-1B4B-8AFF-B87D4D1C6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138" y="1690688"/>
            <a:ext cx="9681723" cy="4069556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C44A2-7A57-844E-9E3B-8FB377D9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D4CC-1D3D-FD48-9820-8613E2B625A8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EFDA2-842A-0948-89FB-EA792DF7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FB9A-132C-4648-8118-7224FA34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96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9EAC-8DD8-CE48-861F-9B65578C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Steps for systematic random sample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541A9E-D859-B34A-A1EB-72ED06047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90" y="2708696"/>
            <a:ext cx="11315587" cy="167064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23F03-E851-1048-B402-274D4310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1AA2-491E-5D4C-B775-611372877493}" type="datetime1">
              <a:rPr lang="en-ID" smtClean="0"/>
              <a:t>13/09/18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F148-80AC-4A48-860D-22057670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F73C-52E5-3547-84EC-F9E86840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1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4299FD-DADA-DB43-8553-F74C9CEF5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40" y="507190"/>
            <a:ext cx="10294520" cy="584916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EAC5F-3F97-C848-8C43-ACC67A49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8EF-86F0-5C41-923E-1B61952FEB2B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C80E2-6368-BF4C-8BEB-8AD20F7C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207AF-4FE0-984D-92C2-2B15A21C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1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8A804F-E6E9-4149-BE19-23971C29B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20" y="864973"/>
            <a:ext cx="11935959" cy="463383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C518C7-3FD8-374B-87A3-61B8A58CD302}"/>
              </a:ext>
            </a:extLst>
          </p:cNvPr>
          <p:cNvSpPr/>
          <p:nvPr/>
        </p:nvSpPr>
        <p:spPr>
          <a:xfrm>
            <a:off x="9801187" y="5876323"/>
            <a:ext cx="1631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/>
              <a:t>(Sekaran, 2003)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86948-55DC-8F4D-A6A2-B93FF744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4FF4-26A6-B449-B71F-F84D1A0F11BE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A0808-A658-EC45-BC99-CE82A841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C8745-F2FA-C646-85EB-9665BD18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2ED0-8640-F746-8411-8049F46E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Non-probability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8D67-31F5-E246-929E-5DB5B5CFE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5443268"/>
          </a:xfrm>
        </p:spPr>
        <p:txBody>
          <a:bodyPr>
            <a:normAutofit lnSpcReduction="10000"/>
          </a:bodyPr>
          <a:lstStyle/>
          <a:p>
            <a:r>
              <a:rPr lang="en-ID" b="1" dirty="0"/>
              <a:t>Convenience sampling </a:t>
            </a:r>
          </a:p>
          <a:p>
            <a:pPr lvl="1"/>
            <a:r>
              <a:rPr lang="en-ID" dirty="0"/>
              <a:t>applicable to qualitative or quantitative studies.</a:t>
            </a:r>
          </a:p>
          <a:p>
            <a:pPr lvl="1"/>
            <a:r>
              <a:rPr lang="en-ID" dirty="0"/>
              <a:t>subjects more readily accessible to the researcher are more likely to be included. </a:t>
            </a:r>
          </a:p>
          <a:p>
            <a:pPr lvl="1"/>
            <a:r>
              <a:rPr lang="en-ID" dirty="0"/>
              <a:t>Thus, in quantitative studies, opportunity to participate is not equal for all qualified individuals in the target population and study results are not necessarily generalizable to this population</a:t>
            </a:r>
          </a:p>
          <a:p>
            <a:r>
              <a:rPr lang="en-ID" b="1" dirty="0"/>
              <a:t>Purposive sampling </a:t>
            </a:r>
          </a:p>
          <a:p>
            <a:pPr lvl="1"/>
            <a:r>
              <a:rPr lang="en-ID" dirty="0"/>
              <a:t>is typically used in qualitative studies. </a:t>
            </a:r>
          </a:p>
          <a:p>
            <a:pPr lvl="1"/>
            <a:r>
              <a:rPr lang="en-ID" dirty="0"/>
              <a:t>Researchers who use this technique carefully select subjects based on study purpose with the expectation that each participant will provide unique and rich information of value to the study. </a:t>
            </a:r>
          </a:p>
          <a:p>
            <a:pPr lvl="1"/>
            <a:r>
              <a:rPr lang="en-ID" dirty="0"/>
              <a:t>As a result, members of the accessible population are not interchangeable and sample size is determined by data saturation not by statistical power analysis.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6F439-BEB0-EA43-8E80-48A44B3D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E3D7-BA68-A542-98BB-09A30EEAB447}" type="datetime1">
              <a:rPr lang="en-ID" smtClean="0"/>
              <a:t>13/09/18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FD581-5134-4B40-9A97-01B6036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90D75-A0AD-5841-93C2-83BD6ED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91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0CECF-BCFF-104E-AA2C-C517D8120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53" y="569342"/>
            <a:ext cx="11884940" cy="565892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483C4-2BD2-074A-8BA9-D48B0142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DB7C-26C0-F44B-B80A-5DA73A62DD74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C63E8-E0A3-DF46-87E0-43989D1F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2C46B-924C-3B43-B1A1-F837BC05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7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224" y="676405"/>
            <a:ext cx="8897565" cy="838880"/>
          </a:xfrm>
        </p:spPr>
        <p:txBody>
          <a:bodyPr/>
          <a:lstStyle/>
          <a:p>
            <a:r>
              <a:rPr lang="es-ES" dirty="0" err="1"/>
              <a:t>Survey</a:t>
            </a:r>
            <a:r>
              <a:rPr lang="es-ES" dirty="0"/>
              <a:t> </a:t>
            </a:r>
            <a:r>
              <a:rPr lang="es-ES" dirty="0" err="1"/>
              <a:t>Research</a:t>
            </a:r>
            <a:endParaRPr lang="en-GB" dirty="0"/>
          </a:p>
        </p:txBody>
      </p:sp>
      <p:pic>
        <p:nvPicPr>
          <p:cNvPr id="1026" name="Picture 2" descr="Resultado de imagen de research surv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3550" y="1290181"/>
            <a:ext cx="3343574" cy="46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36509" y="5787933"/>
            <a:ext cx="10278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Psychology Today</a:t>
            </a:r>
            <a:endParaRPr lang="en-GB" sz="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0224" y="1691013"/>
            <a:ext cx="5498049" cy="266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2700" dirty="0" err="1"/>
              <a:t>Searching</a:t>
            </a:r>
            <a:r>
              <a:rPr lang="es-ES" sz="2700" dirty="0"/>
              <a:t> </a:t>
            </a:r>
            <a:r>
              <a:rPr lang="es-ES" sz="2700" dirty="0" err="1"/>
              <a:t>for</a:t>
            </a:r>
            <a:r>
              <a:rPr lang="es-ES" sz="2700" dirty="0"/>
              <a:t> actual </a:t>
            </a:r>
            <a:r>
              <a:rPr lang="es-ES" sz="2700" dirty="0" err="1"/>
              <a:t>information</a:t>
            </a:r>
            <a:endParaRPr lang="es-ES" sz="27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2700" dirty="0" err="1"/>
              <a:t>Finding</a:t>
            </a:r>
            <a:r>
              <a:rPr lang="es-ES" sz="2700" dirty="0"/>
              <a:t> </a:t>
            </a:r>
            <a:r>
              <a:rPr lang="es-ES" sz="2700" dirty="0" err="1"/>
              <a:t>justification</a:t>
            </a:r>
            <a:r>
              <a:rPr lang="es-ES" sz="2700" dirty="0"/>
              <a:t> of </a:t>
            </a:r>
            <a:r>
              <a:rPr lang="es-ES" sz="2700" dirty="0" err="1"/>
              <a:t>fenomena</a:t>
            </a:r>
            <a:endParaRPr lang="es-ES" sz="27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2700" dirty="0" err="1"/>
              <a:t>Supporting</a:t>
            </a:r>
            <a:r>
              <a:rPr lang="es-ES" sz="2700" dirty="0"/>
              <a:t> </a:t>
            </a:r>
            <a:r>
              <a:rPr lang="es-ES" sz="2700" dirty="0" err="1"/>
              <a:t>the</a:t>
            </a:r>
            <a:r>
              <a:rPr lang="es-ES" sz="2700" dirty="0"/>
              <a:t> decisión </a:t>
            </a:r>
            <a:r>
              <a:rPr lang="es-ES" sz="2700" dirty="0" err="1"/>
              <a:t>maker</a:t>
            </a:r>
            <a:endParaRPr lang="en-GB" sz="2700" dirty="0"/>
          </a:p>
        </p:txBody>
      </p:sp>
      <p:sp>
        <p:nvSpPr>
          <p:cNvPr id="7" name="CuadroTexto 4"/>
          <p:cNvSpPr txBox="1"/>
          <p:nvPr/>
        </p:nvSpPr>
        <p:spPr>
          <a:xfrm>
            <a:off x="150103" y="6574499"/>
            <a:ext cx="1195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190E5"/>
                </a:solidFill>
              </a:rPr>
              <a:t>Widiastuti Setyaningsih								                                                         widisety.com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65CF2-F5E5-CC49-A40F-A30169F5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00A2-3E5C-6045-BCAB-5A5F8CBD3C30}" type="datetime1">
              <a:rPr lang="en-ID" smtClean="0"/>
              <a:t>13/09/18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07D81-8D94-7040-9055-534D42AD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F790-CD40-E14B-BD95-E558102C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6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312796A-47E6-534D-BEF7-92B8D202D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061" y="1690688"/>
            <a:ext cx="11701877" cy="460641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4C016-66BE-3748-8995-85DDDC9D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9226-66CA-F24B-9081-10DE84A2AD59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E7415-366F-6D45-B590-ECE4AB4E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A2241-6BCE-1D47-AE74-DA629263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6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0C8D29-7CEB-144C-BBAC-F61CFF499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678" y="2863881"/>
            <a:ext cx="12006322" cy="1738809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6D92F1A-B2B9-CC44-A150-0F3943F53B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678" y="2294000"/>
            <a:ext cx="11935959" cy="49800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70E8B-CF0D-7C44-9CCD-53640331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A7CE-5780-694D-A71A-BA24D5572E81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BA4DA-CC17-A248-B61B-2579F340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3E28D-DDE6-794D-9905-1D04C027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6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EB73-EC55-FF49-965E-C06B818C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1479"/>
          </a:xfrm>
        </p:spPr>
        <p:txBody>
          <a:bodyPr>
            <a:normAutofit fontScale="90000"/>
          </a:bodyPr>
          <a:lstStyle/>
          <a:p>
            <a:r>
              <a:rPr lang="en-ID" dirty="0"/>
              <a:t>For </a:t>
            </a:r>
            <a:r>
              <a:rPr lang="en-ID" b="1" dirty="0"/>
              <a:t>descriptive statistics</a:t>
            </a:r>
            <a:r>
              <a:rPr lang="en-ID" dirty="0"/>
              <a:t>, to have 95% confidence level in estimating population parameters using a sample, use :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0BADB9-5BB5-DC40-80B9-F0E3DE45FBF1}"/>
              </a:ext>
            </a:extLst>
          </p:cNvPr>
          <p:cNvSpPr/>
          <p:nvPr/>
        </p:nvSpPr>
        <p:spPr>
          <a:xfrm>
            <a:off x="838200" y="2413338"/>
            <a:ext cx="10515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D" sz="3200" b="1" dirty="0" err="1"/>
              <a:t>Krejcie</a:t>
            </a:r>
            <a:r>
              <a:rPr lang="en-ID" sz="3200" b="1" dirty="0"/>
              <a:t> and Morgan (1970) Table.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3200" dirty="0"/>
              <a:t>Sekaran, U. (2003). Research methods for business: A skill-building approach. New York: John Wiley &amp; Sons.</a:t>
            </a:r>
          </a:p>
          <a:p>
            <a:pPr marL="342900" indent="-342900">
              <a:buAutoNum type="arabicPeriod"/>
            </a:pPr>
            <a:r>
              <a:rPr lang="en-ID" sz="3200" b="1" dirty="0"/>
              <a:t>Bartlett’s Table.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3200" dirty="0"/>
              <a:t>Bartlett, J.E., </a:t>
            </a:r>
            <a:r>
              <a:rPr lang="en-ID" sz="3200" dirty="0" err="1"/>
              <a:t>Kotrlik</a:t>
            </a:r>
            <a:r>
              <a:rPr lang="en-ID" sz="3200" dirty="0"/>
              <a:t>, J.W., Higgins, C.C. (2001). Determining appropriate sample size in survey research. Information Technology, Learning, and Performance Journal, 19 (1), pp. 43-50.</a:t>
            </a:r>
            <a:endParaRPr 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0BA74-F924-2041-B18D-081CE579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DE07-0A94-514D-817E-36F577473219}" type="datetime1">
              <a:rPr lang="en-ID" smtClean="0"/>
              <a:t>13/09/18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0D8B3-DB36-D44D-8F72-4D5C8AD1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68A1F-AB44-1F49-A1ED-3D54D3D3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67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00DD-B4D6-7243-BD90-FEBED9460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425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SAMPLE SIZE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1B850-482F-CD45-BC7F-3C33B553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F43-3CDF-B24F-953C-CCC5DBB1796F}" type="datetime1">
              <a:rPr lang="en-ID" smtClean="0"/>
              <a:t>13/09/18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66E5B-5B46-CA4C-AAEC-91B9F25F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42147-48FF-0549-82AD-E17315A5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1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3A8D4E-52E8-0746-BFB4-440E5B9FC2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70" y="224287"/>
            <a:ext cx="4943447" cy="65187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6BF02E-5B94-4540-B55E-091FB1834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902" y="75479"/>
            <a:ext cx="4399472" cy="678252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0A2AED-286C-3F4B-A9C7-1A034332D00A}"/>
              </a:ext>
            </a:extLst>
          </p:cNvPr>
          <p:cNvSpPr/>
          <p:nvPr/>
        </p:nvSpPr>
        <p:spPr>
          <a:xfrm rot="16200000">
            <a:off x="-1227650" y="3282072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 err="1"/>
              <a:t>Krejcie</a:t>
            </a:r>
            <a:r>
              <a:rPr lang="en-ID" dirty="0"/>
              <a:t> and Morgan (1970) Table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8F4416-7475-2742-90B1-5BFAC3DFACF3}"/>
              </a:ext>
            </a:extLst>
          </p:cNvPr>
          <p:cNvSpPr/>
          <p:nvPr/>
        </p:nvSpPr>
        <p:spPr>
          <a:xfrm rot="16200000">
            <a:off x="5812217" y="3282071"/>
            <a:ext cx="163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/>
              <a:t>Bartlett’s Table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46A64-34B1-5448-A416-8970F1CB8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91EB-F584-EF40-A84F-DC110CC74293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0C48F-D55D-6441-A7D0-C4822DF9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FF3CC-878F-4D46-9268-8B150708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1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65CFD7-D1D2-5D49-8958-2137993E1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68" y="620131"/>
            <a:ext cx="11432063" cy="5260773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FB514-B3E7-6F48-90BF-217563C6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07C5-A5E9-0D46-A04E-ED7CA574E663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CFC8A-C4B4-D945-BA71-48C78E76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3BD5C-C285-E14D-BB10-AE0A6F4B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77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C172-BCBA-D94C-B1F3-70F99EF8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DETERMINATION </a:t>
            </a:r>
            <a:r>
              <a:rPr lang="en-ID" dirty="0"/>
              <a:t>for </a:t>
            </a:r>
            <a:r>
              <a:rPr lang="en-ID" b="1" dirty="0"/>
              <a:t>Inferential Statistical Analysis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FB1BBF-D49B-DD4A-A526-7455C53E7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552" y="2532111"/>
            <a:ext cx="7264784" cy="282103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47C6B0-EE11-0049-84AC-F4B2C6583AF2}"/>
              </a:ext>
            </a:extLst>
          </p:cNvPr>
          <p:cNvSpPr/>
          <p:nvPr/>
        </p:nvSpPr>
        <p:spPr>
          <a:xfrm>
            <a:off x="9728392" y="6194568"/>
            <a:ext cx="190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/>
              <a:t>(Kirby et al., 2002)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EE6D4-5085-CD46-A233-4F9B426F3C7E}"/>
              </a:ext>
            </a:extLst>
          </p:cNvPr>
          <p:cNvSpPr/>
          <p:nvPr/>
        </p:nvSpPr>
        <p:spPr>
          <a:xfrm>
            <a:off x="838200" y="1742067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depends on : </a:t>
            </a:r>
            <a:endParaRPr lang="en-US" sz="28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FE5CC-1340-8042-8D80-69B1D70F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08C-9CAD-4846-AF5C-6C794718D9C1}" type="datetime1">
              <a:rPr lang="en-ID" smtClean="0"/>
              <a:t>13/09/18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194F5-824A-7140-B1CB-CBDB066E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6D9EF-F434-9A45-895D-FA49D0DB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52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F68D9-934E-4140-BBB1-5F6426F4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The larger the sample size is, the more accurate we can expect the sample estimates to be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1FF389-5A8C-C94F-8E15-B4D26B1A2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301" y="1690688"/>
            <a:ext cx="6527397" cy="4865566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10342-9711-9741-9D6E-89EFD7A0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E88C-397F-384A-9616-48F1E424BD4A}" type="datetime1">
              <a:rPr lang="en-ID" smtClean="0"/>
              <a:t>13/09/18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545A9-7058-F542-9E46-BA196253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2C3BB-5D5F-BA44-BFFF-F98D7C9A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91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0B68-DB53-9641-BC42-A26B8417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FBF4E7-884F-5B41-8D5B-102EA582C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748" y="1932316"/>
            <a:ext cx="8644503" cy="417563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0943B-7C04-0B4D-BC8E-5DF04FB0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3F16-4C07-5C49-8D4E-71D245E7D021}" type="datetime1">
              <a:rPr lang="en-ID" smtClean="0"/>
              <a:t>13/09/18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C176D-F9B0-2D44-AC6E-9C53598D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9B6F6-7B13-7143-92E4-E3A771E5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9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5FD4-369F-8242-800D-39B60CFB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Learn more…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=PoRl4qLv3BI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A8424-F646-904F-8F95-5211E997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8B34-E5C0-E746-9A0F-FE74B3E780CD}" type="datetime1">
              <a:rPr lang="en-ID" smtClean="0"/>
              <a:t>13/09/18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C23D5-AECF-C64E-9CA0-F8764B420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A3FE4-866F-6340-8A21-E6293337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1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EEAA0-B8FC-1448-9FDD-1C895D5FFF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0" y="274473"/>
            <a:ext cx="6027677" cy="6108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22808D-4D08-6042-88D3-12AE5DCA1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6"/>
          <a:stretch/>
        </p:blipFill>
        <p:spPr>
          <a:xfrm>
            <a:off x="5962329" y="3207698"/>
            <a:ext cx="6229671" cy="2976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004051-A49E-774C-B582-71D95C0D68EF}"/>
              </a:ext>
            </a:extLst>
          </p:cNvPr>
          <p:cNvSpPr txBox="1"/>
          <p:nvPr/>
        </p:nvSpPr>
        <p:spPr>
          <a:xfrm>
            <a:off x="8153400" y="1094754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 EXAMPLE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1AD9B-4FD1-AA43-AE2B-902FE0CB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8503-3057-7140-ABC5-FA7A5C4AFF3F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85999-8163-2240-9724-DDD45272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3194E3-ECAA-FA44-8FF1-2A64C09A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0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BED6-3333-764D-BD0A-EE40426B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56" y="-103519"/>
            <a:ext cx="10515600" cy="1325563"/>
          </a:xfrm>
        </p:spPr>
        <p:txBody>
          <a:bodyPr/>
          <a:lstStyle/>
          <a:p>
            <a:r>
              <a:rPr lang="en-ID" b="1" dirty="0"/>
              <a:t>Software for Sample Size Determination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F43D8-45FB-5543-B72D-8AFA67D6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656" y="5551912"/>
            <a:ext cx="5821993" cy="11559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dirty="0" err="1"/>
              <a:t>Dattalo</a:t>
            </a:r>
            <a:r>
              <a:rPr lang="en-ID" dirty="0"/>
              <a:t>, P. (2009). A Review of Software for Sample Size Determination. </a:t>
            </a:r>
            <a:r>
              <a:rPr lang="en-ID" i="1" dirty="0"/>
              <a:t>Evaluation &amp; the Health Professions, 32</a:t>
            </a:r>
            <a:r>
              <a:rPr lang="en-ID" dirty="0"/>
              <a:t>(3), 229-248. </a:t>
            </a:r>
            <a:r>
              <a:rPr lang="en-ID" u="sng" dirty="0">
                <a:hlinkClick r:id="rId2"/>
              </a:rPr>
              <a:t>https://doi.org/10.1177/0163278709338556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D83EB-2C40-F245-A976-F489767047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5"/>
          <a:stretch/>
        </p:blipFill>
        <p:spPr>
          <a:xfrm rot="5400000">
            <a:off x="7025" y="1125565"/>
            <a:ext cx="6023837" cy="5485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701E04-887E-AA48-B8D2-A4C677A6506B}"/>
              </a:ext>
            </a:extLst>
          </p:cNvPr>
          <p:cNvSpPr/>
          <p:nvPr/>
        </p:nvSpPr>
        <p:spPr>
          <a:xfrm>
            <a:off x="276043" y="1639019"/>
            <a:ext cx="5210357" cy="276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3C41-0361-B241-AB02-F5484EAA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004B-6826-E646-9DDB-CB03AEC64C28}" type="datetime1">
              <a:rPr lang="en-ID" smtClean="0"/>
              <a:t>13/09/18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19887-1CB2-E746-A67D-0049DFE1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73EEA7-1A84-3849-813F-85A25EAC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79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31CD-0EF7-9F46-AFD8-2BF763F0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14095" y="2900596"/>
            <a:ext cx="2330471" cy="1325563"/>
          </a:xfrm>
        </p:spPr>
        <p:txBody>
          <a:bodyPr/>
          <a:lstStyle/>
          <a:p>
            <a:r>
              <a:rPr lang="en-US" dirty="0"/>
              <a:t>G*Power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F628BD-5CC9-FA40-86F5-F33A7A6FB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922" y="0"/>
            <a:ext cx="8958770" cy="685800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AF5545-6C7F-A44E-9A24-BA42C073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9A3D-B0E6-1346-8A95-4914355F205F}" type="datetime1">
              <a:rPr lang="en-ID" smtClean="0"/>
              <a:t>13/09/18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F36B-CCC5-DB45-8DA3-C3E8FFE9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62A06-087B-7E49-8C5B-F3C4DC99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04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 example for the scope of surveys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700" dirty="0"/>
              <a:t>An observation on healthiness of people reside in Yogyakarta was conducted by a researcher from FTP UGM between September 20 to 27, 2016, and the survey reported that 29% adults suffer of DM, with a </a:t>
            </a:r>
            <a:r>
              <a:rPr lang="en-GB" sz="2700" i="1" dirty="0"/>
              <a:t>margin of error </a:t>
            </a:r>
            <a:r>
              <a:rPr lang="en-GB" sz="2700" dirty="0"/>
              <a:t>of 3%. The result was based on blood analysis of 872 adults </a:t>
            </a:r>
          </a:p>
        </p:txBody>
      </p:sp>
      <p:sp>
        <p:nvSpPr>
          <p:cNvPr id="4" name="CuadroTexto 4"/>
          <p:cNvSpPr txBox="1"/>
          <p:nvPr/>
        </p:nvSpPr>
        <p:spPr>
          <a:xfrm>
            <a:off x="150103" y="6574499"/>
            <a:ext cx="1195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190E5"/>
                </a:solidFill>
              </a:rPr>
              <a:t>Widiastuti Setyaningsih								                                                         widisety.com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6847CD-D325-3F4D-BCD7-AA08BA47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4FD8-6360-4645-8821-DD52614EED86}" type="datetime1">
              <a:rPr lang="en-ID" smtClean="0"/>
              <a:t>13/09/18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CB6A3E-E2E7-4A47-B9E6-90D8F665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2EBC40-675F-574A-8C5B-3A4E8E72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89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700" dirty="0"/>
              <a:t>An observation on healthiness of people reside in Yogyakarta was conducted by a researcher from FTP UGM between September 20 to 27, 2016, and the survey reported that 29% adults suffer of DM, with a </a:t>
            </a:r>
            <a:r>
              <a:rPr lang="en-GB" sz="2700" i="1" dirty="0"/>
              <a:t>margin of error </a:t>
            </a:r>
            <a:r>
              <a:rPr lang="en-GB" sz="2700" dirty="0"/>
              <a:t>of 3%. The result was based on blood analysis of 872 adults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89729" y="2617770"/>
            <a:ext cx="635056" cy="383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ector recto de flecha 6"/>
          <p:cNvCxnSpPr/>
          <p:nvPr/>
        </p:nvCxnSpPr>
        <p:spPr>
          <a:xfrm flipH="1" flipV="1">
            <a:off x="4384863" y="707940"/>
            <a:ext cx="1962765" cy="1999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153908" y="199325"/>
            <a:ext cx="22123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00" dirty="0"/>
              <a:t>Point </a:t>
            </a:r>
            <a:r>
              <a:rPr lang="es-ES" sz="2700" dirty="0" err="1"/>
              <a:t>estimate</a:t>
            </a:r>
            <a:endParaRPr lang="en-GB" sz="2700" dirty="0"/>
          </a:p>
        </p:txBody>
      </p:sp>
      <p:sp>
        <p:nvSpPr>
          <p:cNvPr id="9" name="Rectángulo 8"/>
          <p:cNvSpPr/>
          <p:nvPr/>
        </p:nvSpPr>
        <p:spPr>
          <a:xfrm>
            <a:off x="6981172" y="2626702"/>
            <a:ext cx="964521" cy="383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ector recto de flecha 9"/>
          <p:cNvCxnSpPr>
            <a:cxnSpLocks/>
          </p:cNvCxnSpPr>
          <p:nvPr/>
        </p:nvCxnSpPr>
        <p:spPr>
          <a:xfrm flipV="1">
            <a:off x="7633292" y="595034"/>
            <a:ext cx="476386" cy="2014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6823376" y="117637"/>
            <a:ext cx="25843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00" dirty="0" err="1"/>
              <a:t>Study</a:t>
            </a:r>
            <a:r>
              <a:rPr lang="es-ES" sz="2700" dirty="0"/>
              <a:t> </a:t>
            </a:r>
            <a:r>
              <a:rPr lang="es-ES" sz="2700" dirty="0" err="1"/>
              <a:t>population</a:t>
            </a:r>
            <a:endParaRPr lang="en-GB" sz="2700" dirty="0"/>
          </a:p>
        </p:txBody>
      </p:sp>
      <p:sp>
        <p:nvSpPr>
          <p:cNvPr id="16" name="Rectángulo 15"/>
          <p:cNvSpPr/>
          <p:nvPr/>
        </p:nvSpPr>
        <p:spPr>
          <a:xfrm>
            <a:off x="3689939" y="2945316"/>
            <a:ext cx="505149" cy="383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3706182" y="3313814"/>
            <a:ext cx="252575" cy="990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2561649" y="4266845"/>
            <a:ext cx="2256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700" dirty="0" err="1"/>
              <a:t>Extent</a:t>
            </a:r>
            <a:r>
              <a:rPr lang="es-ES" sz="2700" dirty="0"/>
              <a:t> of</a:t>
            </a:r>
          </a:p>
          <a:p>
            <a:pPr algn="ctr"/>
            <a:r>
              <a:rPr lang="es-ES" sz="2700" dirty="0" err="1"/>
              <a:t>Sampling</a:t>
            </a:r>
            <a:r>
              <a:rPr lang="es-ES" sz="2700" dirty="0"/>
              <a:t> Error</a:t>
            </a:r>
            <a:endParaRPr lang="en-GB" sz="2700" dirty="0"/>
          </a:p>
        </p:txBody>
      </p:sp>
      <p:sp>
        <p:nvSpPr>
          <p:cNvPr id="20" name="Rectángulo 19"/>
          <p:cNvSpPr/>
          <p:nvPr/>
        </p:nvSpPr>
        <p:spPr>
          <a:xfrm>
            <a:off x="10686405" y="3000667"/>
            <a:ext cx="563579" cy="3834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10676418" y="3328569"/>
            <a:ext cx="252575" cy="990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9541829" y="4379238"/>
            <a:ext cx="18119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700" dirty="0" err="1"/>
              <a:t>Sample</a:t>
            </a:r>
            <a:r>
              <a:rPr lang="es-ES" sz="2700" dirty="0"/>
              <a:t> </a:t>
            </a:r>
            <a:r>
              <a:rPr lang="es-ES" sz="2700" dirty="0" err="1"/>
              <a:t>size</a:t>
            </a:r>
            <a:endParaRPr lang="en-GB" sz="2700" dirty="0"/>
          </a:p>
        </p:txBody>
      </p:sp>
      <p:sp>
        <p:nvSpPr>
          <p:cNvPr id="18" name="CuadroTexto 4"/>
          <p:cNvSpPr txBox="1"/>
          <p:nvPr/>
        </p:nvSpPr>
        <p:spPr>
          <a:xfrm>
            <a:off x="150103" y="6574499"/>
            <a:ext cx="1195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190E5"/>
                </a:solidFill>
              </a:rPr>
              <a:t>Widiastuti Setyaningsih								                                                         widisety.com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8F94D-8914-4741-9439-E0642E5D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EF5A-82F7-624F-BA7C-D2B12DAF918C}" type="datetime1">
              <a:rPr lang="en-ID" smtClean="0"/>
              <a:t>13/09/18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FDE16-93A1-4341-904B-88BFABBA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C7A9E1-1F69-E645-9315-A20D70B7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5" grpId="0"/>
      <p:bldP spid="16" grpId="0" animBg="1"/>
      <p:bldP spid="19" grpId="0"/>
      <p:bldP spid="20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620" y="258635"/>
            <a:ext cx="11195148" cy="1894629"/>
          </a:xfrm>
        </p:spPr>
        <p:txBody>
          <a:bodyPr>
            <a:normAutofit/>
          </a:bodyPr>
          <a:lstStyle/>
          <a:p>
            <a:r>
              <a:rPr lang="en-GB" dirty="0"/>
              <a:t>Can the researcher conclude that her research has shown that DM threat people in Yogyakarta?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5316" y="1999989"/>
            <a:ext cx="8770571" cy="142567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29% “yes”, and 71% “no”</a:t>
            </a:r>
          </a:p>
          <a:p>
            <a:pPr marL="0" indent="0">
              <a:buNone/>
            </a:pPr>
            <a:r>
              <a:rPr lang="en-GB" dirty="0"/>
              <a:t>Let p = 0.29, and q = 1 – p = 0.71. 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305316" y="3115952"/>
            <a:ext cx="8770571" cy="1401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GB" dirty="0"/>
              <a:t>So, 872 X 0.29 = 253 responded “Yes”, and </a:t>
            </a:r>
          </a:p>
          <a:p>
            <a:pPr marL="0" indent="0">
              <a:buFont typeface="Corbel" panose="020B0503020204020204" pitchFamily="34" charset="0"/>
              <a:buNone/>
            </a:pPr>
            <a:r>
              <a:rPr lang="en-GB" dirty="0"/>
              <a:t>       872 X 0.71 = 619 responded “No”.</a:t>
            </a:r>
          </a:p>
          <a:p>
            <a:pPr marL="0" indent="0">
              <a:buFont typeface="Corbel" panose="020B0503020204020204" pitchFamily="34" charset="0"/>
              <a:buNone/>
            </a:pPr>
            <a:r>
              <a:rPr lang="en-GB" dirty="0"/>
              <a:t>In summary, from the raw data, Gallup’s statistician </a:t>
            </a:r>
            <a:r>
              <a:rPr lang="en-GB" i="1" dirty="0"/>
              <a:t>estimated </a:t>
            </a:r>
            <a:r>
              <a:rPr lang="en-GB" dirty="0"/>
              <a:t>that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3182" y="4369910"/>
            <a:ext cx="5974666" cy="12631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05316" y="5672341"/>
            <a:ext cx="391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ere, 1 = “yes”, and 0 = “no” responses 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150103" y="6574499"/>
            <a:ext cx="1195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190E5"/>
                </a:solidFill>
              </a:rPr>
              <a:t>Widiastuti Setyaningsih								                                                         widisety.com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2F67142-37EB-A040-B559-38375F40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A4A8-862C-6841-BABB-0A8F6A7E4008}" type="datetime1">
              <a:rPr lang="en-ID" smtClean="0"/>
              <a:t>13/09/18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08E4C9D-0968-EC41-B5D8-711F4473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46CB2C9-87F4-B747-9393-BD143065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729045" y="980300"/>
            <a:ext cx="10789871" cy="38149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How much confidence do we have on this “point estimate” (29%) 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From our knowledge of basic statistics, we can construct a 95% confidence interval around p as: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So, 95% CI of </a:t>
            </a:r>
            <a:r>
              <a:rPr lang="en-GB" i="1" dirty="0"/>
              <a:t>p </a:t>
            </a:r>
            <a:r>
              <a:rPr lang="en-GB" dirty="0"/>
              <a:t>ranges between (.26 to .32). The above mathematical expression could be rephrased as: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0825" y="2189703"/>
            <a:ext cx="4529494" cy="16468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9778" y="5037566"/>
            <a:ext cx="2915427" cy="759481"/>
          </a:xfrm>
          <a:prstGeom prst="rect">
            <a:avLst/>
          </a:prstGeom>
        </p:spPr>
      </p:pic>
      <p:sp>
        <p:nvSpPr>
          <p:cNvPr id="6" name="CuadroTexto 4"/>
          <p:cNvSpPr txBox="1"/>
          <p:nvPr/>
        </p:nvSpPr>
        <p:spPr>
          <a:xfrm>
            <a:off x="150103" y="6574499"/>
            <a:ext cx="1195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190E5"/>
                </a:solidFill>
              </a:rPr>
              <a:t>Widiastuti Setyaningsih								                                                         widisety.com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0856B8-4553-0C4F-8132-953D9B92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D59-E55B-484A-9BF5-FF170259BB28}" type="datetime1">
              <a:rPr lang="en-ID" smtClean="0"/>
              <a:t>13/09/18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610D6-CC74-F644-9CE6-C7CF92BB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21D8D-6936-B04E-B844-55FB5F78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21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32E2-F6CA-9648-8E5A-B1730B66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E003-5914-C441-9957-1ED35F938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/>
              <a:t>Setia, M. S. (2016). Methodology Series Module 5: Sampling Strategies. </a:t>
            </a:r>
            <a:r>
              <a:rPr lang="en-ID" i="1" dirty="0"/>
              <a:t>Indian Journal of Dermatology</a:t>
            </a:r>
            <a:r>
              <a:rPr lang="en-ID" dirty="0"/>
              <a:t>, </a:t>
            </a:r>
            <a:r>
              <a:rPr lang="en-ID" i="1" dirty="0"/>
              <a:t>61</a:t>
            </a:r>
            <a:r>
              <a:rPr lang="en-ID" dirty="0"/>
              <a:t>(5), 505–509. </a:t>
            </a:r>
            <a:r>
              <a:rPr lang="en-ID" dirty="0">
                <a:hlinkClick r:id="rId2"/>
              </a:rPr>
              <a:t>http://doi.org/10.4103/0019-5154.190118</a:t>
            </a:r>
            <a:endParaRPr lang="en-ID" dirty="0"/>
          </a:p>
          <a:p>
            <a:r>
              <a:rPr lang="en-ID" dirty="0"/>
              <a:t>Kadam, P., &amp; </a:t>
            </a:r>
            <a:r>
              <a:rPr lang="en-ID" dirty="0" err="1"/>
              <a:t>Bhalerao</a:t>
            </a:r>
            <a:r>
              <a:rPr lang="en-ID" dirty="0"/>
              <a:t>, S. (2010). Sample size calculation. </a:t>
            </a:r>
            <a:r>
              <a:rPr lang="en-ID" i="1" dirty="0"/>
              <a:t>International Journal of Ayurveda Research</a:t>
            </a:r>
            <a:r>
              <a:rPr lang="en-ID" dirty="0"/>
              <a:t>, </a:t>
            </a:r>
            <a:r>
              <a:rPr lang="en-ID" i="1" dirty="0"/>
              <a:t>1</a:t>
            </a:r>
            <a:r>
              <a:rPr lang="en-ID" dirty="0"/>
              <a:t>(1), 55–57. </a:t>
            </a:r>
            <a:r>
              <a:rPr lang="en-ID" dirty="0">
                <a:hlinkClick r:id="rId3"/>
              </a:rPr>
              <a:t>http://doi.org/10.4103/0974-7788.59946</a:t>
            </a:r>
            <a:endParaRPr lang="en-ID" dirty="0"/>
          </a:p>
          <a:p>
            <a:r>
              <a:rPr lang="en-ID" dirty="0"/>
              <a:t>Kirby A, </a:t>
            </a:r>
            <a:r>
              <a:rPr lang="en-ID" dirty="0" err="1"/>
              <a:t>Gebski</a:t>
            </a:r>
            <a:r>
              <a:rPr lang="en-ID" dirty="0"/>
              <a:t> V, Keech AC. Determining the sample size in a clinical trial. Med J Aust. 2002;177:256–7.</a:t>
            </a:r>
          </a:p>
          <a:p>
            <a:r>
              <a:rPr lang="en-ID" dirty="0"/>
              <a:t>Sekaran, U. (2003). Research methods for business: A skill-building approach. New York: John Wiley &amp; Sons.</a:t>
            </a:r>
          </a:p>
          <a:p>
            <a:r>
              <a:rPr lang="en-ID" dirty="0"/>
              <a:t>Bartlett, J.E., </a:t>
            </a:r>
            <a:r>
              <a:rPr lang="en-ID" dirty="0" err="1"/>
              <a:t>Kotrlik</a:t>
            </a:r>
            <a:r>
              <a:rPr lang="en-ID" dirty="0"/>
              <a:t>, J.W., Higgins, C.C. (2001). Determining appropriate sample size in survey research. Information Technology, Learning, and Performance Journal, 19 (1), pp. 43-50.</a:t>
            </a:r>
            <a:endParaRPr lang="en-US" dirty="0"/>
          </a:p>
          <a:p>
            <a:endParaRPr lang="en-ID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174CA-89CF-3447-A16B-FFD7B714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93D4-CDA5-2F40-9EB9-3DEAFC546256}" type="datetime1">
              <a:rPr lang="en-ID" smtClean="0"/>
              <a:t>13/09/18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E4C31-A69F-444E-87CD-A20C9946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BBDBC-9541-0343-BD8F-516E3FA0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3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 in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549" y="2014194"/>
            <a:ext cx="8770571" cy="413385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GB" dirty="0"/>
              <a:t>What information/data need to be collected</a:t>
            </a:r>
          </a:p>
          <a:p>
            <a:pPr marL="457200" indent="-457200">
              <a:buAutoNum type="arabicPeriod"/>
            </a:pPr>
            <a:r>
              <a:rPr lang="en-GB" dirty="0"/>
              <a:t>Defining the study population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Decide sampling design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GB" dirty="0"/>
              <a:t>Questionnaire design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GB" dirty="0"/>
              <a:t>Fieldwork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GB" dirty="0"/>
              <a:t>Quality Assurance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n-GB" dirty="0"/>
              <a:t>Data entry/compilation </a:t>
            </a:r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s-ES" dirty="0" err="1"/>
              <a:t>Analysis</a:t>
            </a:r>
            <a:endParaRPr lang="es-ES" dirty="0"/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s-ES" dirty="0" err="1"/>
              <a:t>Dissemination</a:t>
            </a:r>
            <a:endParaRPr lang="es-ES" dirty="0"/>
          </a:p>
          <a:p>
            <a:pPr marL="457200" indent="-457200">
              <a:buFont typeface="Corbel" panose="020B0503020204020204" pitchFamily="34" charset="0"/>
              <a:buAutoNum type="arabicPeriod"/>
            </a:pPr>
            <a:r>
              <a:rPr lang="es-ES" dirty="0" err="1"/>
              <a:t>Plans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next</a:t>
            </a:r>
            <a:r>
              <a:rPr lang="es-ES" dirty="0"/>
              <a:t> </a:t>
            </a:r>
            <a:r>
              <a:rPr lang="es-ES" dirty="0" err="1"/>
              <a:t>survey</a:t>
            </a:r>
            <a:endParaRPr lang="en-GB" dirty="0"/>
          </a:p>
          <a:p>
            <a:pPr marL="457200" indent="-457200">
              <a:buFont typeface="Corbel" panose="020B0503020204020204" pitchFamily="34" charset="0"/>
              <a:buAutoNum type="arabicPeriod"/>
            </a:pPr>
            <a:endParaRPr lang="en-GB" dirty="0"/>
          </a:p>
          <a:p>
            <a:pPr marL="457200" indent="-457200">
              <a:buFont typeface="Corbel" panose="020B0503020204020204" pitchFamily="34" charset="0"/>
              <a:buAutoNum type="arabicPeriod"/>
            </a:pPr>
            <a:endParaRPr lang="en-GB" dirty="0"/>
          </a:p>
          <a:p>
            <a:pPr marL="457200" indent="-457200">
              <a:buFont typeface="Corbel" panose="020B0503020204020204" pitchFamily="34" charset="0"/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4" name="CuadroTexto 4"/>
          <p:cNvSpPr txBox="1"/>
          <p:nvPr/>
        </p:nvSpPr>
        <p:spPr>
          <a:xfrm>
            <a:off x="150103" y="6574499"/>
            <a:ext cx="1195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190E5"/>
                </a:solidFill>
              </a:rPr>
              <a:t>Widiastuti Setyaningsih								                                                         widisety.com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2D968C-A6C8-4A45-8705-ECA22C5B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1C56-CAEC-D848-AB0A-F98D34530B86}" type="datetime1">
              <a:rPr lang="en-ID" smtClean="0"/>
              <a:t>13/09/18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4A523F-E0A2-5847-AEF8-1B602856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9CD910-11BA-194F-ACE1-BDD54CF1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4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Sampling Issues in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• Produce best estimation </a:t>
            </a:r>
          </a:p>
          <a:p>
            <a:pPr marL="0" indent="0">
              <a:buNone/>
            </a:pPr>
            <a:r>
              <a:rPr lang="en-GB" dirty="0"/>
              <a:t>• Not too low, not too large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sample size</a:t>
            </a:r>
          </a:p>
          <a:p>
            <a:pPr marL="0" indent="0">
              <a:buNone/>
            </a:pPr>
            <a:r>
              <a:rPr lang="en-GB" dirty="0"/>
              <a:t>• Minimum error/unbiased estimation </a:t>
            </a:r>
          </a:p>
          <a:p>
            <a:pPr marL="0" indent="0">
              <a:buNone/>
            </a:pPr>
            <a:r>
              <a:rPr lang="en-GB" dirty="0"/>
              <a:t>• Economic consideration </a:t>
            </a:r>
          </a:p>
          <a:p>
            <a:pPr marL="0" indent="0">
              <a:buNone/>
            </a:pPr>
            <a:r>
              <a:rPr lang="en-GB" dirty="0"/>
              <a:t>• Design consideration: best collection strategy</a:t>
            </a:r>
          </a:p>
        </p:txBody>
      </p:sp>
      <p:sp>
        <p:nvSpPr>
          <p:cNvPr id="4" name="CuadroTexto 4"/>
          <p:cNvSpPr txBox="1"/>
          <p:nvPr/>
        </p:nvSpPr>
        <p:spPr>
          <a:xfrm>
            <a:off x="150103" y="6574499"/>
            <a:ext cx="1195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190E5"/>
                </a:solidFill>
              </a:rPr>
              <a:t>Widiastuti Setyaningsih								                                                         widisety.com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A39A0-8A90-D642-B7A5-F00BB80D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A6A2-0BC2-4F45-9788-AFA4175FBE60}" type="datetime1">
              <a:rPr lang="en-ID" smtClean="0"/>
              <a:t>13/09/18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77594-3197-7340-958D-ADEA9C05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74E40-B68E-9649-A52B-351AB8B6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E160B4-A290-BF49-9905-35A91C741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700" y="2398698"/>
            <a:ext cx="8356600" cy="203200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F1770F-300F-7C46-AF0F-BCF46001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3BDF-9646-B048-B8DA-B072CBBDDAC3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573DB-EBA1-1642-B8BA-0A309F93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397E1-BD52-CD4E-AFF0-3557C5EB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15B0-51F7-864B-B832-A93502CE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and sample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05DEA-124C-6C41-8537-D7B2136AF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9087"/>
            <a:ext cx="5575693" cy="320225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E26924-0D9D-1840-B8A8-22734D4C6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088" y="1770213"/>
            <a:ext cx="5400134" cy="397863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Population: The entire set of individuals about which findings of a survey refer to. </a:t>
            </a:r>
          </a:p>
          <a:p>
            <a:r>
              <a:rPr lang="en-GB" dirty="0"/>
              <a:t>Sample: A subset of population selected for a study.</a:t>
            </a:r>
          </a:p>
          <a:p>
            <a:r>
              <a:rPr lang="en-GB" dirty="0"/>
              <a:t>Sample Design: The scheme by which items are chosen for the sample.</a:t>
            </a:r>
          </a:p>
          <a:p>
            <a:r>
              <a:rPr lang="en-GB" dirty="0"/>
              <a:t>Sample unit: The element of the sample selected from the population.</a:t>
            </a:r>
          </a:p>
          <a:p>
            <a:r>
              <a:rPr lang="en-GB" dirty="0"/>
              <a:t>Unit of analysis: Unit at which analysis will be done for inferring about the population. Consider that you want to examine the effect of health care facilities in a community on prenatal care.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E3C35-448C-0D43-9F23-D68AFED7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7673-5B43-824F-BBFE-EF7903330052}" type="datetime1">
              <a:rPr lang="en-ID" smtClean="0"/>
              <a:t>13/09/18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1E9FAE-4825-BC41-BD6D-25A457AC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DE3534-DD4E-A04A-88F1-3D06EAC0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Characteristics of Good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Meet the requirements of the study</a:t>
            </a:r>
          </a:p>
          <a:p>
            <a:r>
              <a:rPr lang="en-GB" dirty="0"/>
              <a:t>Provides reliable results </a:t>
            </a:r>
          </a:p>
          <a:p>
            <a:r>
              <a:rPr lang="en-GB" dirty="0"/>
              <a:t>Clearly understandable </a:t>
            </a:r>
          </a:p>
          <a:p>
            <a:r>
              <a:rPr lang="en-GB" dirty="0"/>
              <a:t>Manageable/realistic: could be implemented </a:t>
            </a:r>
          </a:p>
          <a:p>
            <a:r>
              <a:rPr lang="en-GB" dirty="0"/>
              <a:t>Time consideration: reasonable and timely </a:t>
            </a:r>
          </a:p>
          <a:p>
            <a:r>
              <a:rPr lang="en-GB" dirty="0"/>
              <a:t>Cost consideration: economical </a:t>
            </a:r>
          </a:p>
          <a:p>
            <a:r>
              <a:rPr lang="en-GB" dirty="0"/>
              <a:t>Interpretation: accurate, representative </a:t>
            </a:r>
          </a:p>
          <a:p>
            <a:r>
              <a:rPr lang="en-GB" dirty="0"/>
              <a:t>Acceptability</a:t>
            </a:r>
          </a:p>
        </p:txBody>
      </p:sp>
      <p:sp>
        <p:nvSpPr>
          <p:cNvPr id="4" name="CuadroTexto 4"/>
          <p:cNvSpPr txBox="1"/>
          <p:nvPr/>
        </p:nvSpPr>
        <p:spPr>
          <a:xfrm>
            <a:off x="150103" y="6582591"/>
            <a:ext cx="1195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190E5"/>
                </a:solidFill>
              </a:rPr>
              <a:t>Widiastuti Setyaningsih								                                                         widisety.com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CD7FBE-99EC-DD4E-B247-FFA286FA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4E0F-5878-1F43-8691-D12824B19491}" type="datetime1">
              <a:rPr lang="en-ID" smtClean="0"/>
              <a:t>13/09/18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622E23-2AD2-5F4D-A28E-11C19ECC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AB42D7-DBF4-C547-AE6E-1A3AC6D4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AFD2FA-8030-564E-82F8-8AA9B0C17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594" y="621915"/>
            <a:ext cx="7695104" cy="5555046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AD414-2DFF-BD4F-86B1-1ADEF3F8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5642-6B54-284E-8809-8EA39A5E614B}" type="datetime1">
              <a:rPr lang="en-ID" smtClean="0"/>
              <a:t>13/09/18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3CD30-886E-7949-9A2D-C382A264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D. Witasari_dhiantika.staff.ugm.ac.id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EA485-D050-534E-A523-C6047401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A90B-3505-2645-9BF7-C4A87CEA07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50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1547</Words>
  <Application>Microsoft Macintosh PowerPoint</Application>
  <PresentationFormat>Widescreen</PresentationFormat>
  <Paragraphs>234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</vt:lpstr>
      <vt:lpstr>Calibri</vt:lpstr>
      <vt:lpstr>Calibri Light</vt:lpstr>
      <vt:lpstr>Corbel</vt:lpstr>
      <vt:lpstr>Times New Roman</vt:lpstr>
      <vt:lpstr>Wingdings</vt:lpstr>
      <vt:lpstr>Office Theme</vt:lpstr>
      <vt:lpstr>SURVEY  &amp; SAMPLING DESIGN</vt:lpstr>
      <vt:lpstr>Survey Research</vt:lpstr>
      <vt:lpstr>PowerPoint Presentation</vt:lpstr>
      <vt:lpstr>Steps in Survey</vt:lpstr>
      <vt:lpstr>Sampling Issues in Survey</vt:lpstr>
      <vt:lpstr>PowerPoint Presentation</vt:lpstr>
      <vt:lpstr>Population and sample</vt:lpstr>
      <vt:lpstr>Characteristics of Good sampling</vt:lpstr>
      <vt:lpstr>PowerPoint Presentation</vt:lpstr>
      <vt:lpstr>PowerPoint Presentation</vt:lpstr>
      <vt:lpstr>PowerPoint Presentation</vt:lpstr>
      <vt:lpstr>PowerPoint Presentation</vt:lpstr>
      <vt:lpstr>Probability sampling</vt:lpstr>
      <vt:lpstr>PowerPoint Presentation</vt:lpstr>
      <vt:lpstr>Steps for systematic random sample</vt:lpstr>
      <vt:lpstr>PowerPoint Presentation</vt:lpstr>
      <vt:lpstr>PowerPoint Presentation</vt:lpstr>
      <vt:lpstr>Non-probability sampling</vt:lpstr>
      <vt:lpstr>PowerPoint Presentation</vt:lpstr>
      <vt:lpstr>PowerPoint Presentation</vt:lpstr>
      <vt:lpstr>PowerPoint Presentation</vt:lpstr>
      <vt:lpstr>For descriptive statistics, to have 95% confidence level in estimating population parameters using a sample, use :</vt:lpstr>
      <vt:lpstr>SAMPLE SIZE</vt:lpstr>
      <vt:lpstr>PowerPoint Presentation</vt:lpstr>
      <vt:lpstr>PowerPoint Presentation</vt:lpstr>
      <vt:lpstr>SAMPLE SIZE DETERMINATION for Inferential Statistical Analysis</vt:lpstr>
      <vt:lpstr>The larger the sample size is, the more accurate we can expect the sample estimates to be</vt:lpstr>
      <vt:lpstr>Formula</vt:lpstr>
      <vt:lpstr>Learn more… https://www.youtube.com/watch?v=PoRl4qLv3BI</vt:lpstr>
      <vt:lpstr>Software for Sample Size Determination </vt:lpstr>
      <vt:lpstr>G*Power</vt:lpstr>
      <vt:lpstr>An example for the scope of surveys</vt:lpstr>
      <vt:lpstr>PowerPoint Presentation</vt:lpstr>
      <vt:lpstr>Can the researcher conclude that her research has shown that DM threat people in Yogyakarta?</vt:lpstr>
      <vt:lpstr>PowerPoint Presentation</vt:lpstr>
      <vt:lpstr>REFFERENCE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73</cp:revision>
  <cp:lastPrinted>2018-09-13T04:47:44Z</cp:lastPrinted>
  <dcterms:created xsi:type="dcterms:W3CDTF">2018-09-12T04:18:06Z</dcterms:created>
  <dcterms:modified xsi:type="dcterms:W3CDTF">2018-09-13T04:48:00Z</dcterms:modified>
</cp:coreProperties>
</file>